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321" r:id="rId3"/>
    <p:sldId id="298" r:id="rId4"/>
    <p:sldId id="300" r:id="rId5"/>
    <p:sldId id="312" r:id="rId6"/>
    <p:sldId id="258" r:id="rId7"/>
    <p:sldId id="306" r:id="rId8"/>
    <p:sldId id="310" r:id="rId9"/>
    <p:sldId id="299" r:id="rId10"/>
    <p:sldId id="303" r:id="rId11"/>
    <p:sldId id="304" r:id="rId12"/>
    <p:sldId id="313" r:id="rId13"/>
    <p:sldId id="327" r:id="rId14"/>
    <p:sldId id="320" r:id="rId15"/>
    <p:sldId id="318" r:id="rId16"/>
    <p:sldId id="314" r:id="rId17"/>
    <p:sldId id="315" r:id="rId18"/>
    <p:sldId id="316" r:id="rId19"/>
    <p:sldId id="317" r:id="rId20"/>
    <p:sldId id="276" r:id="rId21"/>
    <p:sldId id="322" r:id="rId22"/>
    <p:sldId id="328" r:id="rId23"/>
    <p:sldId id="331" r:id="rId24"/>
    <p:sldId id="329" r:id="rId25"/>
    <p:sldId id="330" r:id="rId26"/>
    <p:sldId id="32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33"/>
    <a:srgbClr val="20EC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85623" autoAdjust="0"/>
  </p:normalViewPr>
  <p:slideViewPr>
    <p:cSldViewPr>
      <p:cViewPr varScale="1">
        <p:scale>
          <a:sx n="100" d="100"/>
          <a:sy n="100" d="100"/>
        </p:scale>
        <p:origin x="978" y="7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5B5376-4F54-49B5-A59A-720DC56BE76B}" type="datetimeFigureOut">
              <a:rPr lang="en-GB" smtClean="0"/>
              <a:t>27/01/2020</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1012B4-7464-4755-8A5C-8AB7D92AB027}" type="slidenum">
              <a:rPr lang="en-GB" smtClean="0"/>
              <a:t>‹#›</a:t>
            </a:fld>
            <a:endParaRPr lang="en-GB"/>
          </a:p>
        </p:txBody>
      </p:sp>
    </p:spTree>
    <p:extLst>
      <p:ext uri="{BB962C8B-B14F-4D97-AF65-F5344CB8AC3E}">
        <p14:creationId xmlns:p14="http://schemas.microsoft.com/office/powerpoint/2010/main" val="2136284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Who can guess what we’re talking about today?</a:t>
            </a:r>
            <a:endParaRPr lang="en-GB" dirty="0"/>
          </a:p>
        </p:txBody>
      </p:sp>
      <p:sp>
        <p:nvSpPr>
          <p:cNvPr id="4" name="Slide Number Placeholder 3"/>
          <p:cNvSpPr>
            <a:spLocks noGrp="1"/>
          </p:cNvSpPr>
          <p:nvPr>
            <p:ph type="sldNum" sz="quarter" idx="10"/>
          </p:nvPr>
        </p:nvSpPr>
        <p:spPr/>
        <p:txBody>
          <a:bodyPr/>
          <a:lstStyle/>
          <a:p>
            <a:fld id="{541012B4-7464-4755-8A5C-8AB7D92AB027}" type="slidenum">
              <a:rPr lang="en-GB" smtClean="0"/>
              <a:t>1</a:t>
            </a:fld>
            <a:endParaRPr lang="en-GB"/>
          </a:p>
        </p:txBody>
      </p:sp>
    </p:spTree>
    <p:extLst>
      <p:ext uri="{BB962C8B-B14F-4D97-AF65-F5344CB8AC3E}">
        <p14:creationId xmlns:p14="http://schemas.microsoft.com/office/powerpoint/2010/main" val="3399208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1012B4-7464-4755-8A5C-8AB7D92AB027}" type="slidenum">
              <a:rPr lang="en-GB" smtClean="0"/>
              <a:t>10</a:t>
            </a:fld>
            <a:endParaRPr lang="en-GB" dirty="0"/>
          </a:p>
        </p:txBody>
      </p:sp>
    </p:spTree>
    <p:extLst>
      <p:ext uri="{BB962C8B-B14F-4D97-AF65-F5344CB8AC3E}">
        <p14:creationId xmlns:p14="http://schemas.microsoft.com/office/powerpoint/2010/main" val="842013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So</a:t>
            </a:r>
            <a:r>
              <a:rPr lang="en-GB" baseline="0" dirty="0" smtClean="0"/>
              <a:t> we’ve learnt that air pollution mainly comes from traffic. What do you think we can do about it? (ask until someone mentions cycling and walking). Ask how many walked to school today (hands up). Get them to give a clap for already doing something to help make our air cleaner.</a:t>
            </a:r>
            <a:endParaRPr lang="en-GB" dirty="0"/>
          </a:p>
        </p:txBody>
      </p:sp>
      <p:sp>
        <p:nvSpPr>
          <p:cNvPr id="4" name="Slide Number Placeholder 3"/>
          <p:cNvSpPr>
            <a:spLocks noGrp="1"/>
          </p:cNvSpPr>
          <p:nvPr>
            <p:ph type="sldNum" sz="quarter" idx="10"/>
          </p:nvPr>
        </p:nvSpPr>
        <p:spPr/>
        <p:txBody>
          <a:bodyPr/>
          <a:lstStyle/>
          <a:p>
            <a:fld id="{541012B4-7464-4755-8A5C-8AB7D92AB027}" type="slidenum">
              <a:rPr lang="en-GB" smtClean="0"/>
              <a:t>11</a:t>
            </a:fld>
            <a:endParaRPr lang="en-GB" dirty="0"/>
          </a:p>
        </p:txBody>
      </p:sp>
    </p:spTree>
    <p:extLst>
      <p:ext uri="{BB962C8B-B14F-4D97-AF65-F5344CB8AC3E}">
        <p14:creationId xmlns:p14="http://schemas.microsoft.com/office/powerpoint/2010/main" val="815538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 - other ideas could be:  electric</a:t>
            </a:r>
            <a:r>
              <a:rPr lang="en-GB" baseline="0" dirty="0" smtClean="0"/>
              <a:t> cars, car-sharing, driverless cars/ car club schemes</a:t>
            </a:r>
            <a:endParaRPr lang="en-GB" dirty="0"/>
          </a:p>
        </p:txBody>
      </p:sp>
      <p:sp>
        <p:nvSpPr>
          <p:cNvPr id="4" name="Slide Number Placeholder 3"/>
          <p:cNvSpPr>
            <a:spLocks noGrp="1"/>
          </p:cNvSpPr>
          <p:nvPr>
            <p:ph type="sldNum" sz="quarter" idx="10"/>
          </p:nvPr>
        </p:nvSpPr>
        <p:spPr/>
        <p:txBody>
          <a:bodyPr/>
          <a:lstStyle/>
          <a:p>
            <a:fld id="{541012B4-7464-4755-8A5C-8AB7D92AB027}" type="slidenum">
              <a:rPr lang="en-GB" smtClean="0"/>
              <a:t>12</a:t>
            </a:fld>
            <a:endParaRPr lang="en-GB"/>
          </a:p>
        </p:txBody>
      </p:sp>
    </p:spTree>
    <p:extLst>
      <p:ext uri="{BB962C8B-B14F-4D97-AF65-F5344CB8AC3E}">
        <p14:creationId xmlns:p14="http://schemas.microsoft.com/office/powerpoint/2010/main" val="2234484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dirty="0" smtClean="0"/>
              <a:t>We can’t really see it but air is all around us, all the time. We take our first breath when we are born and then oxygen fuels us to live exciting and fulfilling lives.</a:t>
            </a:r>
          </a:p>
          <a:p>
            <a:pPr eaLnBrk="1" hangingPunct="1"/>
            <a:endParaRPr lang="en-GB" altLang="en-US" dirty="0" smtClean="0"/>
          </a:p>
          <a:p>
            <a:pPr eaLnBrk="1" hangingPunct="1"/>
            <a:r>
              <a:rPr lang="en-GB" altLang="en-US" dirty="0" smtClean="0"/>
              <a:t>Air is making life on earth possible and ideally we’d all like to breathe unpolluted air. Sadly, this is not always the case and you’ve probably already heard about air pollution.</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ED4C50-6FF8-40BD-9178-D703299EF29C}" type="slidenum">
              <a:rPr lang="en-GB" altLang="en-US" smtClean="0"/>
              <a:pPr>
                <a:spcBef>
                  <a:spcPct val="0"/>
                </a:spcBef>
              </a:pPr>
              <a:t>14</a:t>
            </a:fld>
            <a:endParaRPr lang="en-GB" altLang="en-US" smtClean="0"/>
          </a:p>
        </p:txBody>
      </p:sp>
    </p:spTree>
    <p:extLst>
      <p:ext uri="{BB962C8B-B14F-4D97-AF65-F5344CB8AC3E}">
        <p14:creationId xmlns:p14="http://schemas.microsoft.com/office/powerpoint/2010/main" val="4247353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1012B4-7464-4755-8A5C-8AB7D92AB027}" type="slidenum">
              <a:rPr lang="en-GB" smtClean="0"/>
              <a:t>15</a:t>
            </a:fld>
            <a:endParaRPr lang="en-GB" dirty="0"/>
          </a:p>
        </p:txBody>
      </p:sp>
    </p:spTree>
    <p:extLst>
      <p:ext uri="{BB962C8B-B14F-4D97-AF65-F5344CB8AC3E}">
        <p14:creationId xmlns:p14="http://schemas.microsoft.com/office/powerpoint/2010/main" val="1957258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1012B4-7464-4755-8A5C-8AB7D92AB027}" type="slidenum">
              <a:rPr lang="en-GB" smtClean="0"/>
              <a:t>17</a:t>
            </a:fld>
            <a:endParaRPr lang="en-GB" dirty="0"/>
          </a:p>
        </p:txBody>
      </p:sp>
    </p:spTree>
    <p:extLst>
      <p:ext uri="{BB962C8B-B14F-4D97-AF65-F5344CB8AC3E}">
        <p14:creationId xmlns:p14="http://schemas.microsoft.com/office/powerpoint/2010/main" val="3005745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1012B4-7464-4755-8A5C-8AB7D92AB027}" type="slidenum">
              <a:rPr lang="en-GB" smtClean="0"/>
              <a:t>19</a:t>
            </a:fld>
            <a:endParaRPr lang="en-GB" dirty="0"/>
          </a:p>
        </p:txBody>
      </p:sp>
    </p:spTree>
    <p:extLst>
      <p:ext uri="{BB962C8B-B14F-4D97-AF65-F5344CB8AC3E}">
        <p14:creationId xmlns:p14="http://schemas.microsoft.com/office/powerpoint/2010/main" val="471525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Reminder….</a:t>
            </a:r>
            <a:endParaRPr lang="en-GB" dirty="0"/>
          </a:p>
        </p:txBody>
      </p:sp>
      <p:sp>
        <p:nvSpPr>
          <p:cNvPr id="4" name="Slide Number Placeholder 3"/>
          <p:cNvSpPr>
            <a:spLocks noGrp="1"/>
          </p:cNvSpPr>
          <p:nvPr>
            <p:ph type="sldNum" sz="quarter" idx="10"/>
          </p:nvPr>
        </p:nvSpPr>
        <p:spPr/>
        <p:txBody>
          <a:bodyPr/>
          <a:lstStyle/>
          <a:p>
            <a:fld id="{541012B4-7464-4755-8A5C-8AB7D92AB027}" type="slidenum">
              <a:rPr lang="en-GB" smtClean="0"/>
              <a:t>20</a:t>
            </a:fld>
            <a:endParaRPr lang="en-GB"/>
          </a:p>
        </p:txBody>
      </p:sp>
    </p:spTree>
    <p:extLst>
      <p:ext uri="{BB962C8B-B14F-4D97-AF65-F5344CB8AC3E}">
        <p14:creationId xmlns:p14="http://schemas.microsoft.com/office/powerpoint/2010/main" val="803676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Reminder….</a:t>
            </a:r>
            <a:endParaRPr lang="en-GB" dirty="0"/>
          </a:p>
        </p:txBody>
      </p:sp>
      <p:sp>
        <p:nvSpPr>
          <p:cNvPr id="4" name="Slide Number Placeholder 3"/>
          <p:cNvSpPr>
            <a:spLocks noGrp="1"/>
          </p:cNvSpPr>
          <p:nvPr>
            <p:ph type="sldNum" sz="quarter" idx="10"/>
          </p:nvPr>
        </p:nvSpPr>
        <p:spPr/>
        <p:txBody>
          <a:bodyPr/>
          <a:lstStyle/>
          <a:p>
            <a:fld id="{541012B4-7464-4755-8A5C-8AB7D92AB027}" type="slidenum">
              <a:rPr lang="en-GB" smtClean="0"/>
              <a:t>21</a:t>
            </a:fld>
            <a:endParaRPr lang="en-GB"/>
          </a:p>
        </p:txBody>
      </p:sp>
    </p:spTree>
    <p:extLst>
      <p:ext uri="{BB962C8B-B14F-4D97-AF65-F5344CB8AC3E}">
        <p14:creationId xmlns:p14="http://schemas.microsoft.com/office/powerpoint/2010/main" val="1029258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1012B4-7464-4755-8A5C-8AB7D92AB027}" type="slidenum">
              <a:rPr lang="en-GB" smtClean="0">
                <a:solidFill>
                  <a:prstClr val="black"/>
                </a:solidFill>
              </a:rPr>
              <a:pPr/>
              <a:t>24</a:t>
            </a:fld>
            <a:endParaRPr lang="en-GB" dirty="0">
              <a:solidFill>
                <a:prstClr val="black"/>
              </a:solidFill>
            </a:endParaRPr>
          </a:p>
        </p:txBody>
      </p:sp>
    </p:spTree>
    <p:extLst>
      <p:ext uri="{BB962C8B-B14F-4D97-AF65-F5344CB8AC3E}">
        <p14:creationId xmlns:p14="http://schemas.microsoft.com/office/powerpoint/2010/main" val="3527046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dirty="0" smtClean="0"/>
              <a:t>Children</a:t>
            </a:r>
            <a:r>
              <a:rPr lang="en-GB" altLang="en-US" baseline="0" dirty="0" smtClean="0"/>
              <a:t> guess how many breaths they take in a day</a:t>
            </a:r>
            <a:endParaRPr lang="en-GB"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ED4C50-6FF8-40BD-9178-D703299EF29C}" type="slidenum">
              <a:rPr lang="en-GB" altLang="en-US" smtClean="0"/>
              <a:pPr>
                <a:spcBef>
                  <a:spcPct val="0"/>
                </a:spcBef>
              </a:pPr>
              <a:t>2</a:t>
            </a:fld>
            <a:endParaRPr lang="en-GB" altLang="en-US" smtClean="0"/>
          </a:p>
        </p:txBody>
      </p:sp>
    </p:spTree>
    <p:extLst>
      <p:ext uri="{BB962C8B-B14F-4D97-AF65-F5344CB8AC3E}">
        <p14:creationId xmlns:p14="http://schemas.microsoft.com/office/powerpoint/2010/main" val="3520342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1012B4-7464-4755-8A5C-8AB7D92AB027}" type="slidenum">
              <a:rPr lang="en-GB" smtClean="0"/>
              <a:t>26</a:t>
            </a:fld>
            <a:endParaRPr lang="en-GB" dirty="0"/>
          </a:p>
        </p:txBody>
      </p:sp>
    </p:spTree>
    <p:extLst>
      <p:ext uri="{BB962C8B-B14F-4D97-AF65-F5344CB8AC3E}">
        <p14:creationId xmlns:p14="http://schemas.microsoft.com/office/powerpoint/2010/main" val="2865940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Take answers</a:t>
            </a:r>
            <a:endParaRPr lang="en-GB" dirty="0"/>
          </a:p>
        </p:txBody>
      </p:sp>
      <p:sp>
        <p:nvSpPr>
          <p:cNvPr id="4" name="Slide Number Placeholder 3"/>
          <p:cNvSpPr>
            <a:spLocks noGrp="1"/>
          </p:cNvSpPr>
          <p:nvPr>
            <p:ph type="sldNum" sz="quarter" idx="10"/>
          </p:nvPr>
        </p:nvSpPr>
        <p:spPr/>
        <p:txBody>
          <a:bodyPr/>
          <a:lstStyle/>
          <a:p>
            <a:fld id="{541012B4-7464-4755-8A5C-8AB7D92AB027}" type="slidenum">
              <a:rPr lang="en-GB" smtClean="0"/>
              <a:t>3</a:t>
            </a:fld>
            <a:endParaRPr lang="en-GB"/>
          </a:p>
        </p:txBody>
      </p:sp>
    </p:spTree>
    <p:extLst>
      <p:ext uri="{BB962C8B-B14F-4D97-AF65-F5344CB8AC3E}">
        <p14:creationId xmlns:p14="http://schemas.microsoft.com/office/powerpoint/2010/main" val="2779263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If we looked in a dictionary, it might</a:t>
            </a:r>
            <a:r>
              <a:rPr lang="en-GB" baseline="0" dirty="0" smtClean="0"/>
              <a:t> say…</a:t>
            </a:r>
          </a:p>
          <a:p>
            <a:r>
              <a:rPr lang="en-GB" baseline="0" dirty="0" smtClean="0"/>
              <a:t>Explain: NO2, gas which comes from burning fossil fuels (ask for suggestions of what these are), which irritates lungs, and particulates (very small bits of dust, soot, which get into our lungs)</a:t>
            </a:r>
            <a:endParaRPr lang="en-GB" dirty="0"/>
          </a:p>
        </p:txBody>
      </p:sp>
      <p:sp>
        <p:nvSpPr>
          <p:cNvPr id="4" name="Slide Number Placeholder 3"/>
          <p:cNvSpPr>
            <a:spLocks noGrp="1"/>
          </p:cNvSpPr>
          <p:nvPr>
            <p:ph type="sldNum" sz="quarter" idx="10"/>
          </p:nvPr>
        </p:nvSpPr>
        <p:spPr/>
        <p:txBody>
          <a:bodyPr/>
          <a:lstStyle/>
          <a:p>
            <a:fld id="{541012B4-7464-4755-8A5C-8AB7D92AB027}" type="slidenum">
              <a:rPr lang="en-GB" smtClean="0"/>
              <a:t>4</a:t>
            </a:fld>
            <a:endParaRPr lang="en-GB"/>
          </a:p>
        </p:txBody>
      </p:sp>
    </p:spTree>
    <p:extLst>
      <p:ext uri="{BB962C8B-B14F-4D97-AF65-F5344CB8AC3E}">
        <p14:creationId xmlns:p14="http://schemas.microsoft.com/office/powerpoint/2010/main" val="1241970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Air pollution is in the news right</a:t>
            </a:r>
            <a:r>
              <a:rPr lang="en-GB" baseline="0" dirty="0" smtClean="0"/>
              <a:t> now! Ask who is in the picture, ask if they’ve heard about air pollution in the news/radio/</a:t>
            </a:r>
            <a:r>
              <a:rPr lang="en-GB" baseline="0" dirty="0" err="1" smtClean="0"/>
              <a:t>tv</a:t>
            </a:r>
            <a:r>
              <a:rPr lang="en-GB" baseline="0" dirty="0" smtClean="0"/>
              <a:t> (ask what, if time)</a:t>
            </a:r>
            <a:endParaRPr lang="en-GB" dirty="0"/>
          </a:p>
        </p:txBody>
      </p:sp>
      <p:sp>
        <p:nvSpPr>
          <p:cNvPr id="4" name="Slide Number Placeholder 3"/>
          <p:cNvSpPr>
            <a:spLocks noGrp="1"/>
          </p:cNvSpPr>
          <p:nvPr>
            <p:ph type="sldNum" sz="quarter" idx="10"/>
          </p:nvPr>
        </p:nvSpPr>
        <p:spPr/>
        <p:txBody>
          <a:bodyPr/>
          <a:lstStyle/>
          <a:p>
            <a:fld id="{541012B4-7464-4755-8A5C-8AB7D92AB027}" type="slidenum">
              <a:rPr lang="en-GB" smtClean="0"/>
              <a:t>5</a:t>
            </a:fld>
            <a:endParaRPr lang="en-GB"/>
          </a:p>
        </p:txBody>
      </p:sp>
    </p:spTree>
    <p:extLst>
      <p:ext uri="{BB962C8B-B14F-4D97-AF65-F5344CB8AC3E}">
        <p14:creationId xmlns:p14="http://schemas.microsoft.com/office/powerpoint/2010/main" val="1172031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Explain there are three main sources in London, see if they can guess.</a:t>
            </a:r>
            <a:r>
              <a:rPr lang="en-GB" baseline="0" dirty="0" smtClean="0"/>
              <a:t> Take answers and prompt with driving action/ ask what they do when cold in winter/ ask to think about all the building going on in London at the moment. </a:t>
            </a:r>
            <a:endParaRPr lang="en-GB" dirty="0"/>
          </a:p>
        </p:txBody>
      </p:sp>
      <p:sp>
        <p:nvSpPr>
          <p:cNvPr id="4" name="Slide Number Placeholder 3"/>
          <p:cNvSpPr>
            <a:spLocks noGrp="1"/>
          </p:cNvSpPr>
          <p:nvPr>
            <p:ph type="sldNum" sz="quarter" idx="10"/>
          </p:nvPr>
        </p:nvSpPr>
        <p:spPr/>
        <p:txBody>
          <a:bodyPr/>
          <a:lstStyle/>
          <a:p>
            <a:fld id="{541012B4-7464-4755-8A5C-8AB7D92AB027}" type="slidenum">
              <a:rPr lang="en-GB" smtClean="0"/>
              <a:t>6</a:t>
            </a:fld>
            <a:endParaRPr lang="en-GB" dirty="0"/>
          </a:p>
        </p:txBody>
      </p:sp>
    </p:spTree>
    <p:extLst>
      <p:ext uri="{BB962C8B-B14F-4D97-AF65-F5344CB8AC3E}">
        <p14:creationId xmlns:p14="http://schemas.microsoft.com/office/powerpoint/2010/main" val="3939026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The main cause of air pollution in London is traffic, followed by heating our homes, buildings and offices, and construction/</a:t>
            </a:r>
            <a:r>
              <a:rPr lang="en-GB" baseline="0" dirty="0" smtClean="0"/>
              <a:t> industry.</a:t>
            </a:r>
            <a:endParaRPr lang="en-GB" dirty="0"/>
          </a:p>
        </p:txBody>
      </p:sp>
      <p:sp>
        <p:nvSpPr>
          <p:cNvPr id="4" name="Slide Number Placeholder 3"/>
          <p:cNvSpPr>
            <a:spLocks noGrp="1"/>
          </p:cNvSpPr>
          <p:nvPr>
            <p:ph type="sldNum" sz="quarter" idx="10"/>
          </p:nvPr>
        </p:nvSpPr>
        <p:spPr/>
        <p:txBody>
          <a:bodyPr/>
          <a:lstStyle/>
          <a:p>
            <a:fld id="{541012B4-7464-4755-8A5C-8AB7D92AB027}" type="slidenum">
              <a:rPr lang="en-GB" smtClean="0"/>
              <a:t>7</a:t>
            </a:fld>
            <a:endParaRPr lang="en-GB"/>
          </a:p>
        </p:txBody>
      </p:sp>
    </p:spTree>
    <p:extLst>
      <p:ext uri="{BB962C8B-B14F-4D97-AF65-F5344CB8AC3E}">
        <p14:creationId xmlns:p14="http://schemas.microsoft.com/office/powerpoint/2010/main" val="3859537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Air pollution can also be caused by these things!</a:t>
            </a:r>
            <a:r>
              <a:rPr lang="en-GB" baseline="0" dirty="0" smtClean="0"/>
              <a:t> Natural causes – volcanos cause smoke; factories &amp; power plants burning fuel; all the rubbish we create; fireworks (ask who saw fireworks in Nov); agriculture – chemicals we use.</a:t>
            </a:r>
            <a:endParaRPr lang="en-GB" dirty="0"/>
          </a:p>
        </p:txBody>
      </p:sp>
      <p:sp>
        <p:nvSpPr>
          <p:cNvPr id="4" name="Slide Number Placeholder 3"/>
          <p:cNvSpPr>
            <a:spLocks noGrp="1"/>
          </p:cNvSpPr>
          <p:nvPr>
            <p:ph type="sldNum" sz="quarter" idx="10"/>
          </p:nvPr>
        </p:nvSpPr>
        <p:spPr/>
        <p:txBody>
          <a:bodyPr/>
          <a:lstStyle/>
          <a:p>
            <a:fld id="{541012B4-7464-4755-8A5C-8AB7D92AB027}" type="slidenum">
              <a:rPr lang="en-GB" smtClean="0"/>
              <a:t>8</a:t>
            </a:fld>
            <a:endParaRPr lang="en-GB"/>
          </a:p>
        </p:txBody>
      </p:sp>
    </p:spTree>
    <p:extLst>
      <p:ext uri="{BB962C8B-B14F-4D97-AF65-F5344CB8AC3E}">
        <p14:creationId xmlns:p14="http://schemas.microsoft.com/office/powerpoint/2010/main" val="2347336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Ask why it’s bad. Do we need to worry about it, or is it ok? Which bit of our bodies might it be bad for? What</a:t>
            </a:r>
            <a:r>
              <a:rPr lang="en-GB" baseline="0" dirty="0" smtClean="0"/>
              <a:t> do we use to breathe</a:t>
            </a:r>
            <a:r>
              <a:rPr lang="en-GB" dirty="0" smtClean="0"/>
              <a:t> in here (point</a:t>
            </a:r>
            <a:r>
              <a:rPr lang="en-GB" baseline="0" dirty="0" smtClean="0"/>
              <a:t> to chest)? And what keeps our blood moving around our bodies?</a:t>
            </a:r>
            <a:endParaRPr lang="en-GB" dirty="0"/>
          </a:p>
        </p:txBody>
      </p:sp>
      <p:sp>
        <p:nvSpPr>
          <p:cNvPr id="4" name="Slide Number Placeholder 3"/>
          <p:cNvSpPr>
            <a:spLocks noGrp="1"/>
          </p:cNvSpPr>
          <p:nvPr>
            <p:ph type="sldNum" sz="quarter" idx="10"/>
          </p:nvPr>
        </p:nvSpPr>
        <p:spPr/>
        <p:txBody>
          <a:bodyPr/>
          <a:lstStyle/>
          <a:p>
            <a:fld id="{541012B4-7464-4755-8A5C-8AB7D92AB027}" type="slidenum">
              <a:rPr lang="en-GB" smtClean="0"/>
              <a:t>9</a:t>
            </a:fld>
            <a:endParaRPr lang="en-GB" dirty="0"/>
          </a:p>
        </p:txBody>
      </p:sp>
    </p:spTree>
    <p:extLst>
      <p:ext uri="{BB962C8B-B14F-4D97-AF65-F5344CB8AC3E}">
        <p14:creationId xmlns:p14="http://schemas.microsoft.com/office/powerpoint/2010/main" val="4213840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21EA698-8F21-4E53-9ACF-3CAD783D1768}" type="datetimeFigureOut">
              <a:rPr lang="en-GB" smtClean="0"/>
              <a:t>27/01/2020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71F9AB-8E28-4FCF-9836-64D781F51036}" type="slidenum">
              <a:rPr lang="en-GB" smtClean="0"/>
              <a:t>‹#›</a:t>
            </a:fld>
            <a:endParaRPr lang="en-GB"/>
          </a:p>
        </p:txBody>
      </p:sp>
    </p:spTree>
    <p:extLst>
      <p:ext uri="{BB962C8B-B14F-4D97-AF65-F5344CB8AC3E}">
        <p14:creationId xmlns:p14="http://schemas.microsoft.com/office/powerpoint/2010/main" val="2121752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21EA698-8F21-4E53-9ACF-3CAD783D1768}" type="datetimeFigureOut">
              <a:rPr lang="en-GB" smtClean="0"/>
              <a:t>27/01/2020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71F9AB-8E28-4FCF-9836-64D781F51036}" type="slidenum">
              <a:rPr lang="en-GB" smtClean="0"/>
              <a:t>‹#›</a:t>
            </a:fld>
            <a:endParaRPr lang="en-GB"/>
          </a:p>
        </p:txBody>
      </p:sp>
    </p:spTree>
    <p:extLst>
      <p:ext uri="{BB962C8B-B14F-4D97-AF65-F5344CB8AC3E}">
        <p14:creationId xmlns:p14="http://schemas.microsoft.com/office/powerpoint/2010/main" val="3156293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21EA698-8F21-4E53-9ACF-3CAD783D1768}" type="datetimeFigureOut">
              <a:rPr lang="en-GB" smtClean="0"/>
              <a:t>27/01/2020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71F9AB-8E28-4FCF-9836-64D781F51036}" type="slidenum">
              <a:rPr lang="en-GB" smtClean="0"/>
              <a:t>‹#›</a:t>
            </a:fld>
            <a:endParaRPr lang="en-GB"/>
          </a:p>
        </p:txBody>
      </p:sp>
    </p:spTree>
    <p:extLst>
      <p:ext uri="{BB962C8B-B14F-4D97-AF65-F5344CB8AC3E}">
        <p14:creationId xmlns:p14="http://schemas.microsoft.com/office/powerpoint/2010/main" val="3246105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21EA698-8F21-4E53-9ACF-3CAD783D1768}" type="datetimeFigureOut">
              <a:rPr lang="en-GB" smtClean="0"/>
              <a:t>27/01/2020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71F9AB-8E28-4FCF-9836-64D781F51036}" type="slidenum">
              <a:rPr lang="en-GB" smtClean="0"/>
              <a:t>‹#›</a:t>
            </a:fld>
            <a:endParaRPr lang="en-GB"/>
          </a:p>
        </p:txBody>
      </p:sp>
    </p:spTree>
    <p:extLst>
      <p:ext uri="{BB962C8B-B14F-4D97-AF65-F5344CB8AC3E}">
        <p14:creationId xmlns:p14="http://schemas.microsoft.com/office/powerpoint/2010/main" val="29117582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1EA698-8F21-4E53-9ACF-3CAD783D1768}" type="datetimeFigureOut">
              <a:rPr lang="en-GB" smtClean="0"/>
              <a:t>27/01/2020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71F9AB-8E28-4FCF-9836-64D781F51036}" type="slidenum">
              <a:rPr lang="en-GB" smtClean="0"/>
              <a:t>‹#›</a:t>
            </a:fld>
            <a:endParaRPr lang="en-GB"/>
          </a:p>
        </p:txBody>
      </p:sp>
    </p:spTree>
    <p:extLst>
      <p:ext uri="{BB962C8B-B14F-4D97-AF65-F5344CB8AC3E}">
        <p14:creationId xmlns:p14="http://schemas.microsoft.com/office/powerpoint/2010/main" val="935644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21EA698-8F21-4E53-9ACF-3CAD783D1768}" type="datetimeFigureOut">
              <a:rPr lang="en-GB" smtClean="0"/>
              <a:t>27/01/2020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71F9AB-8E28-4FCF-9836-64D781F51036}" type="slidenum">
              <a:rPr lang="en-GB" smtClean="0"/>
              <a:t>‹#›</a:t>
            </a:fld>
            <a:endParaRPr lang="en-GB"/>
          </a:p>
        </p:txBody>
      </p:sp>
    </p:spTree>
    <p:extLst>
      <p:ext uri="{BB962C8B-B14F-4D97-AF65-F5344CB8AC3E}">
        <p14:creationId xmlns:p14="http://schemas.microsoft.com/office/powerpoint/2010/main" val="1595732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21EA698-8F21-4E53-9ACF-3CAD783D1768}" type="datetimeFigureOut">
              <a:rPr lang="en-GB" smtClean="0"/>
              <a:t>27/01/2020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271F9AB-8E28-4FCF-9836-64D781F51036}" type="slidenum">
              <a:rPr lang="en-GB" smtClean="0"/>
              <a:t>‹#›</a:t>
            </a:fld>
            <a:endParaRPr lang="en-GB"/>
          </a:p>
        </p:txBody>
      </p:sp>
    </p:spTree>
    <p:extLst>
      <p:ext uri="{BB962C8B-B14F-4D97-AF65-F5344CB8AC3E}">
        <p14:creationId xmlns:p14="http://schemas.microsoft.com/office/powerpoint/2010/main" val="2285649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21EA698-8F21-4E53-9ACF-3CAD783D1768}" type="datetimeFigureOut">
              <a:rPr lang="en-GB" smtClean="0"/>
              <a:t>27/01/2020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271F9AB-8E28-4FCF-9836-64D781F51036}" type="slidenum">
              <a:rPr lang="en-GB" smtClean="0"/>
              <a:t>‹#›</a:t>
            </a:fld>
            <a:endParaRPr lang="en-GB"/>
          </a:p>
        </p:txBody>
      </p:sp>
    </p:spTree>
    <p:extLst>
      <p:ext uri="{BB962C8B-B14F-4D97-AF65-F5344CB8AC3E}">
        <p14:creationId xmlns:p14="http://schemas.microsoft.com/office/powerpoint/2010/main" val="1675270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1EA698-8F21-4E53-9ACF-3CAD783D1768}" type="datetimeFigureOut">
              <a:rPr lang="en-GB" smtClean="0"/>
              <a:t>27/01/2020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271F9AB-8E28-4FCF-9836-64D781F51036}" type="slidenum">
              <a:rPr lang="en-GB" smtClean="0"/>
              <a:t>‹#›</a:t>
            </a:fld>
            <a:endParaRPr lang="en-GB"/>
          </a:p>
        </p:txBody>
      </p:sp>
    </p:spTree>
    <p:extLst>
      <p:ext uri="{BB962C8B-B14F-4D97-AF65-F5344CB8AC3E}">
        <p14:creationId xmlns:p14="http://schemas.microsoft.com/office/powerpoint/2010/main" val="613166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EA698-8F21-4E53-9ACF-3CAD783D1768}" type="datetimeFigureOut">
              <a:rPr lang="en-GB" smtClean="0"/>
              <a:t>27/01/2020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71F9AB-8E28-4FCF-9836-64D781F51036}" type="slidenum">
              <a:rPr lang="en-GB" smtClean="0"/>
              <a:t>‹#›</a:t>
            </a:fld>
            <a:endParaRPr lang="en-GB"/>
          </a:p>
        </p:txBody>
      </p:sp>
    </p:spTree>
    <p:extLst>
      <p:ext uri="{BB962C8B-B14F-4D97-AF65-F5344CB8AC3E}">
        <p14:creationId xmlns:p14="http://schemas.microsoft.com/office/powerpoint/2010/main" val="517149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EA698-8F21-4E53-9ACF-3CAD783D1768}" type="datetimeFigureOut">
              <a:rPr lang="en-GB" smtClean="0"/>
              <a:t>27/01/2020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71F9AB-8E28-4FCF-9836-64D781F51036}" type="slidenum">
              <a:rPr lang="en-GB" smtClean="0"/>
              <a:t>‹#›</a:t>
            </a:fld>
            <a:endParaRPr lang="en-GB"/>
          </a:p>
        </p:txBody>
      </p:sp>
    </p:spTree>
    <p:extLst>
      <p:ext uri="{BB962C8B-B14F-4D97-AF65-F5344CB8AC3E}">
        <p14:creationId xmlns:p14="http://schemas.microsoft.com/office/powerpoint/2010/main" val="3651920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1EA698-8F21-4E53-9ACF-3CAD783D1768}" type="datetimeFigureOut">
              <a:rPr lang="en-GB" smtClean="0"/>
              <a:t>27/01/2020</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71F9AB-8E28-4FCF-9836-64D781F51036}" type="slidenum">
              <a:rPr lang="en-GB" smtClean="0"/>
              <a:t>‹#›</a:t>
            </a:fld>
            <a:endParaRPr lang="en-GB"/>
          </a:p>
        </p:txBody>
      </p:sp>
    </p:spTree>
    <p:extLst>
      <p:ext uri="{BB962C8B-B14F-4D97-AF65-F5344CB8AC3E}">
        <p14:creationId xmlns:p14="http://schemas.microsoft.com/office/powerpoint/2010/main" val="2786244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MIxTrr1-rSE" TargetMode="Externa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5.jpe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1000" r="-21000"/>
          </a:stretch>
        </a:blipFill>
        <a:effectLst/>
      </p:bgPr>
    </p:bg>
    <p:spTree>
      <p:nvGrpSpPr>
        <p:cNvPr id="1" name=""/>
        <p:cNvGrpSpPr/>
        <p:nvPr/>
      </p:nvGrpSpPr>
      <p:grpSpPr>
        <a:xfrm>
          <a:off x="0" y="0"/>
          <a:ext cx="0" cy="0"/>
          <a:chOff x="0" y="0"/>
          <a:chExt cx="0" cy="0"/>
        </a:xfrm>
      </p:grpSpPr>
      <p:sp>
        <p:nvSpPr>
          <p:cNvPr id="8" name="AutoShape 2" descr="Image result for oasis academy shirley park"/>
          <p:cNvSpPr>
            <a:spLocks noChangeAspect="1" noChangeArrowheads="1"/>
          </p:cNvSpPr>
          <p:nvPr/>
        </p:nvSpPr>
        <p:spPr bwMode="auto">
          <a:xfrm>
            <a:off x="14922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6523" y="2054476"/>
            <a:ext cx="6675214" cy="4777897"/>
          </a:xfrm>
          <a:prstGeom prst="rect">
            <a:avLst/>
          </a:prstGeom>
        </p:spPr>
      </p:pic>
      <p:sp>
        <p:nvSpPr>
          <p:cNvPr id="5" name="TextBox 4"/>
          <p:cNvSpPr txBox="1"/>
          <p:nvPr/>
        </p:nvSpPr>
        <p:spPr>
          <a:xfrm>
            <a:off x="4871864" y="3429001"/>
            <a:ext cx="7200800" cy="2554545"/>
          </a:xfrm>
          <a:prstGeom prst="rect">
            <a:avLst/>
          </a:prstGeom>
          <a:noFill/>
        </p:spPr>
        <p:txBody>
          <a:bodyPr wrap="square" rtlCol="0">
            <a:spAutoFit/>
          </a:bodyPr>
          <a:lstStyle/>
          <a:p>
            <a:r>
              <a:rPr lang="en-GB" sz="8000" b="1" dirty="0">
                <a:solidFill>
                  <a:schemeClr val="tx2">
                    <a:lumMod val="75000"/>
                  </a:schemeClr>
                </a:solidFill>
                <a:latin typeface="Amatic" panose="02000803000000000000" pitchFamily="2" charset="0"/>
              </a:rPr>
              <a:t>Air Quality assembly!</a:t>
            </a:r>
            <a:endParaRPr lang="en-GB" sz="8000" b="1" dirty="0">
              <a:solidFill>
                <a:schemeClr val="tx2">
                  <a:lumMod val="75000"/>
                </a:schemeClr>
              </a:solidFill>
              <a:latin typeface="Amatic" panose="02000803000000000000" pitchFamily="2" charset="0"/>
            </a:endParaRP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048988" y="5661248"/>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074783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82290" y="1663277"/>
            <a:ext cx="8964521" cy="5216813"/>
          </a:xfrm>
          <a:prstGeom prst="rect">
            <a:avLst/>
          </a:prstGeom>
        </p:spPr>
        <p:txBody>
          <a:bodyPr wrap="square">
            <a:spAutoFit/>
          </a:bodyPr>
          <a:lstStyle/>
          <a:p>
            <a:pPr marL="685800" indent="-685800" algn="ctr">
              <a:spcBef>
                <a:spcPct val="0"/>
              </a:spcBef>
              <a:buFont typeface="Arial" panose="020B0604020202020204" pitchFamily="34" charset="0"/>
              <a:buChar char="•"/>
            </a:pPr>
            <a:r>
              <a:rPr lang="en-GB" altLang="en-US" sz="5400" b="1" dirty="0">
                <a:solidFill>
                  <a:schemeClr val="bg1"/>
                </a:solidFill>
                <a:latin typeface="Amatic" panose="02000803000000000000" pitchFamily="2" charset="0"/>
              </a:rPr>
              <a:t>Asthma</a:t>
            </a:r>
          </a:p>
          <a:p>
            <a:pPr marL="685800" indent="-685800" algn="ctr">
              <a:spcBef>
                <a:spcPct val="0"/>
              </a:spcBef>
              <a:buFont typeface="Arial" panose="020B0604020202020204" pitchFamily="34" charset="0"/>
              <a:buChar char="•"/>
            </a:pPr>
            <a:r>
              <a:rPr lang="en-GB" altLang="en-US" sz="5400" b="1" dirty="0">
                <a:solidFill>
                  <a:schemeClr val="bg1"/>
                </a:solidFill>
                <a:latin typeface="Amatic" panose="02000803000000000000" pitchFamily="2" charset="0"/>
              </a:rPr>
              <a:t>Damages our lungs</a:t>
            </a:r>
          </a:p>
          <a:p>
            <a:pPr marL="685800" indent="-685800" algn="ctr">
              <a:spcBef>
                <a:spcPct val="0"/>
              </a:spcBef>
              <a:buFont typeface="Arial" panose="020B0604020202020204" pitchFamily="34" charset="0"/>
              <a:buChar char="•"/>
            </a:pPr>
            <a:r>
              <a:rPr lang="en-GB" altLang="en-US" sz="5400" b="1" dirty="0">
                <a:solidFill>
                  <a:schemeClr val="bg1"/>
                </a:solidFill>
                <a:latin typeface="Amatic" panose="02000803000000000000" pitchFamily="2" charset="0"/>
              </a:rPr>
              <a:t>Contributes to heart disease</a:t>
            </a:r>
          </a:p>
          <a:p>
            <a:pPr marL="685800" indent="-685800" algn="ctr">
              <a:spcBef>
                <a:spcPct val="0"/>
              </a:spcBef>
              <a:buFont typeface="Arial" panose="020B0604020202020204" pitchFamily="34" charset="0"/>
              <a:buChar char="•"/>
            </a:pPr>
            <a:r>
              <a:rPr lang="en-GB" altLang="en-US" sz="5400" b="1">
                <a:solidFill>
                  <a:schemeClr val="bg1"/>
                </a:solidFill>
                <a:latin typeface="Amatic" panose="02000803000000000000" pitchFamily="2" charset="0"/>
              </a:rPr>
              <a:t>Especially </a:t>
            </a:r>
            <a:r>
              <a:rPr lang="en-GB" altLang="en-US" sz="5400" b="1" dirty="0">
                <a:solidFill>
                  <a:schemeClr val="bg1"/>
                </a:solidFill>
                <a:latin typeface="Amatic" panose="02000803000000000000" pitchFamily="2" charset="0"/>
              </a:rPr>
              <a:t>bad for children!</a:t>
            </a:r>
            <a:endParaRPr lang="en-GB" altLang="en-US" sz="5400" b="1" dirty="0">
              <a:solidFill>
                <a:schemeClr val="bg1"/>
              </a:solidFill>
              <a:latin typeface="Amatic" panose="02000803000000000000" pitchFamily="2" charset="0"/>
            </a:endParaRPr>
          </a:p>
          <a:p>
            <a:pPr marL="171450" indent="-171450" algn="ctr">
              <a:spcBef>
                <a:spcPct val="0"/>
              </a:spcBef>
              <a:buFont typeface="Arial" panose="020B0604020202020204" pitchFamily="34" charset="0"/>
              <a:buChar char="•"/>
            </a:pPr>
            <a:endParaRPr lang="en-GB" altLang="en-US" sz="900" b="1" dirty="0">
              <a:solidFill>
                <a:schemeClr val="tx2"/>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4654" y="398428"/>
            <a:ext cx="1478745" cy="14562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0256" y="591243"/>
            <a:ext cx="1353264" cy="12241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9537" y="5174175"/>
            <a:ext cx="1245043" cy="12544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760297" y="5877272"/>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244689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026" name="Picture 2" descr="sustrans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2305" y="5774799"/>
            <a:ext cx="1525587"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 name="Oval Callout 2"/>
          <p:cNvSpPr/>
          <p:nvPr/>
        </p:nvSpPr>
        <p:spPr>
          <a:xfrm>
            <a:off x="1912351" y="3274753"/>
            <a:ext cx="6912768" cy="3240360"/>
          </a:xfrm>
          <a:prstGeom prst="wedgeEllipseCallout">
            <a:avLst>
              <a:gd name="adj1" fmla="val 16957"/>
              <a:gd name="adj2" fmla="val -76955"/>
            </a:avLst>
          </a:prstGeom>
          <a:solidFill>
            <a:srgbClr val="20EC81">
              <a:alpha val="5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 name="Rectangle 5"/>
          <p:cNvSpPr/>
          <p:nvPr/>
        </p:nvSpPr>
        <p:spPr>
          <a:xfrm>
            <a:off x="2072728" y="3889619"/>
            <a:ext cx="6592014" cy="2554545"/>
          </a:xfrm>
          <a:prstGeom prst="rect">
            <a:avLst/>
          </a:prstGeom>
        </p:spPr>
        <p:txBody>
          <a:bodyPr wrap="square">
            <a:spAutoFit/>
          </a:bodyPr>
          <a:lstStyle/>
          <a:p>
            <a:pPr algn="ctr"/>
            <a:r>
              <a:rPr lang="en-GB" sz="8000" b="1" dirty="0">
                <a:latin typeface="Amatic" panose="02000803000000000000" pitchFamily="2" charset="0"/>
              </a:rPr>
              <a:t>What can we do?</a:t>
            </a:r>
            <a:endParaRPr lang="en-GB" sz="8000" b="1" dirty="0">
              <a:latin typeface="Amatic" panose="02000803000000000000" pitchFamily="2" charset="0"/>
            </a:endParaRPr>
          </a:p>
        </p:txBody>
      </p:sp>
    </p:spTree>
    <p:extLst>
      <p:ext uri="{BB962C8B-B14F-4D97-AF65-F5344CB8AC3E}">
        <p14:creationId xmlns:p14="http://schemas.microsoft.com/office/powerpoint/2010/main" val="3564736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9776" y="188640"/>
            <a:ext cx="6588224" cy="4608512"/>
          </a:xfrm>
          <a:solidFill>
            <a:schemeClr val="accent4">
              <a:lumMod val="60000"/>
              <a:lumOff val="40000"/>
              <a:alpha val="81000"/>
            </a:schemeClr>
          </a:solidFill>
        </p:spPr>
        <p:txBody>
          <a:bodyPr>
            <a:normAutofit fontScale="62500" lnSpcReduction="20000"/>
          </a:bodyPr>
          <a:lstStyle/>
          <a:p>
            <a:pPr marL="0" indent="0" algn="ctr">
              <a:spcBef>
                <a:spcPct val="0"/>
              </a:spcBef>
              <a:buNone/>
            </a:pPr>
            <a:r>
              <a:rPr lang="en-GB" altLang="en-US" sz="4800" b="1" dirty="0">
                <a:solidFill>
                  <a:srgbClr val="CCFF33"/>
                </a:solidFill>
                <a:latin typeface="Amatic" panose="02000803000000000000" pitchFamily="2" charset="0"/>
              </a:rPr>
              <a:t>Reduce</a:t>
            </a:r>
            <a:r>
              <a:rPr lang="en-GB" altLang="en-US" sz="4800" b="1" dirty="0">
                <a:solidFill>
                  <a:schemeClr val="bg1">
                    <a:lumMod val="95000"/>
                  </a:schemeClr>
                </a:solidFill>
                <a:latin typeface="Amatic" panose="02000803000000000000" pitchFamily="2" charset="0"/>
              </a:rPr>
              <a:t>: </a:t>
            </a:r>
            <a:r>
              <a:rPr lang="en-GB" altLang="en-US" sz="4800" dirty="0">
                <a:latin typeface="Amatic" panose="02000803000000000000" pitchFamily="2" charset="0"/>
              </a:rPr>
              <a:t>Cycle, walk, scoot!</a:t>
            </a:r>
          </a:p>
          <a:p>
            <a:pPr marL="0" indent="0" algn="ctr">
              <a:spcBef>
                <a:spcPct val="0"/>
              </a:spcBef>
              <a:buNone/>
            </a:pPr>
            <a:r>
              <a:rPr lang="en-GB" altLang="en-US" sz="4800" dirty="0">
                <a:latin typeface="Amatic" panose="02000803000000000000" pitchFamily="2" charset="0"/>
              </a:rPr>
              <a:t>Turn off your engine if you’re stopped</a:t>
            </a:r>
          </a:p>
          <a:p>
            <a:pPr marL="0" indent="0" algn="ctr">
              <a:spcBef>
                <a:spcPct val="0"/>
              </a:spcBef>
              <a:buNone/>
            </a:pPr>
            <a:r>
              <a:rPr lang="en-GB" altLang="en-US" sz="4800" dirty="0">
                <a:latin typeface="Amatic" panose="02000803000000000000" pitchFamily="2" charset="0"/>
              </a:rPr>
              <a:t>Use less energy</a:t>
            </a:r>
          </a:p>
          <a:p>
            <a:pPr marL="0" indent="0" algn="ctr">
              <a:spcBef>
                <a:spcPct val="0"/>
              </a:spcBef>
              <a:buNone/>
            </a:pPr>
            <a:r>
              <a:rPr lang="en-GB" altLang="en-US" sz="4800" b="1" dirty="0" err="1">
                <a:solidFill>
                  <a:srgbClr val="CCFF33"/>
                </a:solidFill>
                <a:latin typeface="Amatic" panose="02000803000000000000" pitchFamily="2" charset="0"/>
              </a:rPr>
              <a:t>Re-ROUTE</a:t>
            </a:r>
            <a:r>
              <a:rPr lang="en-GB" altLang="en-US" sz="4800" b="1" dirty="0">
                <a:solidFill>
                  <a:schemeClr val="bg1">
                    <a:lumMod val="95000"/>
                  </a:schemeClr>
                </a:solidFill>
                <a:latin typeface="Amatic" panose="02000803000000000000" pitchFamily="2" charset="0"/>
              </a:rPr>
              <a:t>: </a:t>
            </a:r>
            <a:r>
              <a:rPr lang="en-GB" altLang="en-US" sz="4800" dirty="0">
                <a:latin typeface="Amatic" panose="02000803000000000000" pitchFamily="2" charset="0"/>
              </a:rPr>
              <a:t>Walk </a:t>
            </a:r>
            <a:r>
              <a:rPr lang="en-GB" altLang="en-US" sz="4800" dirty="0">
                <a:latin typeface="Amatic" panose="02000803000000000000" pitchFamily="2" charset="0"/>
              </a:rPr>
              <a:t>or wheel on </a:t>
            </a:r>
            <a:r>
              <a:rPr lang="en-GB" altLang="en-US" sz="4800" dirty="0">
                <a:latin typeface="Amatic" panose="02000803000000000000" pitchFamily="2" charset="0"/>
              </a:rPr>
              <a:t>quiet </a:t>
            </a:r>
            <a:r>
              <a:rPr lang="en-GB" altLang="en-US" sz="4800" dirty="0">
                <a:latin typeface="Amatic" panose="02000803000000000000" pitchFamily="2" charset="0"/>
              </a:rPr>
              <a:t>roads</a:t>
            </a:r>
          </a:p>
          <a:p>
            <a:pPr marL="0" indent="0" algn="ctr">
              <a:spcBef>
                <a:spcPct val="0"/>
              </a:spcBef>
              <a:buNone/>
            </a:pPr>
            <a:r>
              <a:rPr lang="en-GB" altLang="en-US" sz="4800" dirty="0">
                <a:latin typeface="Amatic" panose="02000803000000000000" pitchFamily="2" charset="0"/>
              </a:rPr>
              <a:t>Ask to make our streets safer to walk and cycle </a:t>
            </a:r>
          </a:p>
          <a:p>
            <a:pPr marL="0" indent="0" algn="ctr">
              <a:spcBef>
                <a:spcPct val="0"/>
              </a:spcBef>
              <a:buNone/>
            </a:pPr>
            <a:r>
              <a:rPr lang="en-GB" altLang="en-US" sz="4800" dirty="0">
                <a:latin typeface="Amatic" panose="02000803000000000000" pitchFamily="2" charset="0"/>
              </a:rPr>
              <a:t>And plant more trees and flowers!</a:t>
            </a:r>
            <a:r>
              <a:rPr lang="en-GB" altLang="en-US" sz="4800" b="1" dirty="0">
                <a:solidFill>
                  <a:srgbClr val="CCFF33"/>
                </a:solidFill>
                <a:latin typeface="Amatic" panose="02000803000000000000" pitchFamily="2" charset="0"/>
              </a:rPr>
              <a:t> </a:t>
            </a:r>
            <a:endParaRPr lang="en-GB" altLang="en-US" sz="4800" b="1" dirty="0">
              <a:solidFill>
                <a:srgbClr val="CCFF33"/>
              </a:solidFill>
              <a:latin typeface="Amatic" panose="02000803000000000000" pitchFamily="2" charset="0"/>
            </a:endParaRPr>
          </a:p>
          <a:p>
            <a:pPr marL="0" indent="0" algn="ctr">
              <a:spcBef>
                <a:spcPct val="0"/>
              </a:spcBef>
              <a:buNone/>
            </a:pPr>
            <a:r>
              <a:rPr lang="en-GB" altLang="en-US" sz="4800" b="1" dirty="0">
                <a:solidFill>
                  <a:srgbClr val="CCFF33"/>
                </a:solidFill>
                <a:latin typeface="Amatic" panose="02000803000000000000" pitchFamily="2" charset="0"/>
              </a:rPr>
              <a:t>Talk</a:t>
            </a:r>
            <a:r>
              <a:rPr lang="en-GB" altLang="en-US" sz="4800" b="1" dirty="0">
                <a:solidFill>
                  <a:schemeClr val="bg1">
                    <a:lumMod val="95000"/>
                  </a:schemeClr>
                </a:solidFill>
                <a:latin typeface="Amatic" panose="02000803000000000000" pitchFamily="2" charset="0"/>
              </a:rPr>
              <a:t>: </a:t>
            </a:r>
            <a:r>
              <a:rPr lang="en-GB" altLang="en-US" sz="4800" dirty="0">
                <a:latin typeface="Amatic" panose="02000803000000000000" pitchFamily="2" charset="0"/>
              </a:rPr>
              <a:t>Tell people about it!</a:t>
            </a:r>
          </a:p>
          <a:p>
            <a:pPr marL="0" indent="0" algn="ctr">
              <a:spcBef>
                <a:spcPct val="0"/>
              </a:spcBef>
              <a:buNone/>
            </a:pPr>
            <a:endParaRPr lang="en-GB" altLang="en-US" sz="4800" dirty="0">
              <a:latin typeface="Amatic" panose="02000803000000000000" pitchFamily="2" charset="0"/>
            </a:endParaRPr>
          </a:p>
          <a:p>
            <a:pPr marL="0" indent="0" algn="ctr">
              <a:spcBef>
                <a:spcPct val="0"/>
              </a:spcBef>
              <a:buNone/>
            </a:pPr>
            <a:endParaRPr lang="en-GB" altLang="en-US" sz="5400" dirty="0">
              <a:latin typeface="Amatic" panose="02000803000000000000" pitchFamily="2" charset="0"/>
            </a:endParaRPr>
          </a:p>
          <a:p>
            <a:pPr marL="0" indent="0" algn="ctr">
              <a:spcBef>
                <a:spcPct val="0"/>
              </a:spcBef>
              <a:buNone/>
            </a:pPr>
            <a:endParaRPr lang="en-GB" altLang="en-US" sz="5400" dirty="0">
              <a:solidFill>
                <a:schemeClr val="bg1">
                  <a:lumMod val="95000"/>
                </a:schemeClr>
              </a:solidFill>
              <a:latin typeface="Amatic" panose="02000803000000000000" pitchFamily="2" charset="0"/>
            </a:endParaRPr>
          </a:p>
          <a:p>
            <a:pPr marL="0" indent="0">
              <a:spcBef>
                <a:spcPct val="0"/>
              </a:spcBef>
              <a:buNone/>
            </a:pPr>
            <a:endParaRPr lang="en-GB" altLang="en-US" b="1" dirty="0" smtClean="0">
              <a:solidFill>
                <a:schemeClr val="tx2"/>
              </a:solidFill>
            </a:endParaRPr>
          </a:p>
          <a:p>
            <a:pPr marL="0" indent="0">
              <a:buNone/>
            </a:pPr>
            <a:endParaRPr lang="en-GB" dirty="0"/>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760297" y="5877272"/>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895669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6600">
                <a:solidFill>
                  <a:schemeClr val="bg1"/>
                </a:solidFill>
                <a:latin typeface="Amatic" panose="02000803000000000000" pitchFamily="2" charset="0"/>
              </a:rPr>
              <a:t>The Sparrow and the very smoggy city</a:t>
            </a:r>
            <a:endParaRPr lang="en-GB" sz="6600">
              <a:solidFill>
                <a:schemeClr val="bg1"/>
              </a:solidFill>
              <a:latin typeface="Amatic" panose="02000803000000000000" pitchFamily="2" charset="0"/>
            </a:endParaRPr>
          </a:p>
        </p:txBody>
      </p:sp>
      <p:pic>
        <p:nvPicPr>
          <p:cNvPr id="4" name="MIxTrr1-rSE"/>
          <p:cNvPicPr>
            <a:picLocks noGrp="1" noRot="1" noChangeAspect="1"/>
          </p:cNvPicPr>
          <p:nvPr>
            <p:ph idx="1"/>
            <a:videoFile r:link="rId1"/>
          </p:nvPr>
        </p:nvPicPr>
        <p:blipFill>
          <a:blip r:embed="rId3"/>
          <a:stretch>
            <a:fillRect/>
          </a:stretch>
        </p:blipFill>
        <p:spPr>
          <a:xfrm>
            <a:off x="3168166" y="2060848"/>
            <a:ext cx="5855669" cy="3293814"/>
          </a:xfrm>
          <a:prstGeom prst="rect">
            <a:avLst/>
          </a:prstGeom>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760297" y="5877272"/>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766399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6372"/>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00B0F0"/>
              </a:solidFill>
            </a:endParaRPr>
          </a:p>
        </p:txBody>
      </p:sp>
      <p:pic>
        <p:nvPicPr>
          <p:cNvPr id="409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504" y="-171400"/>
            <a:ext cx="2304256" cy="230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395192" y="1842531"/>
            <a:ext cx="7272809" cy="5201424"/>
          </a:xfrm>
          <a:prstGeom prst="rect">
            <a:avLst/>
          </a:prstGeom>
          <a:noFill/>
        </p:spPr>
        <p:txBody>
          <a:bodyPr wrap="square" rtlCol="0">
            <a:spAutoFit/>
          </a:bodyPr>
          <a:lstStyle/>
          <a:p>
            <a:r>
              <a:rPr lang="en-GB" sz="16600" b="1" dirty="0">
                <a:solidFill>
                  <a:schemeClr val="tx2">
                    <a:lumMod val="75000"/>
                  </a:schemeClr>
                </a:solidFill>
                <a:latin typeface="Amatic" panose="02000803000000000000" pitchFamily="2" charset="0"/>
              </a:rPr>
              <a:t>Quiz time!</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760297" y="5877272"/>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030441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AutoShape 2" descr="Image result for volcano picture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TextBox 4"/>
          <p:cNvSpPr txBox="1"/>
          <p:nvPr/>
        </p:nvSpPr>
        <p:spPr>
          <a:xfrm>
            <a:off x="1759930" y="1324791"/>
            <a:ext cx="7910689" cy="2000548"/>
          </a:xfrm>
          <a:prstGeom prst="rect">
            <a:avLst/>
          </a:prstGeom>
          <a:solidFill>
            <a:schemeClr val="bg1">
              <a:alpha val="0"/>
            </a:schemeClr>
          </a:solidFill>
        </p:spPr>
        <p:txBody>
          <a:bodyPr wrap="square" rtlCol="0">
            <a:spAutoFit/>
          </a:bodyPr>
          <a:lstStyle/>
          <a:p>
            <a:r>
              <a:rPr lang="en-GB" sz="4800" b="1" dirty="0">
                <a:solidFill>
                  <a:schemeClr val="tx2"/>
                </a:solidFill>
                <a:latin typeface="Amatic" panose="02000803000000000000" pitchFamily="2" charset="0"/>
              </a:rPr>
              <a:t>What is the total surface area of your lungs?</a:t>
            </a:r>
          </a:p>
          <a:p>
            <a:endParaRPr lang="en-GB" sz="28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2424" y="114721"/>
            <a:ext cx="2018503" cy="1987803"/>
          </a:xfrm>
          <a:prstGeom prst="rect">
            <a:avLst/>
          </a:prstGeom>
        </p:spPr>
      </p:pic>
      <p:sp>
        <p:nvSpPr>
          <p:cNvPr id="17" name="TextBox 16"/>
          <p:cNvSpPr txBox="1"/>
          <p:nvPr/>
        </p:nvSpPr>
        <p:spPr>
          <a:xfrm>
            <a:off x="7272818" y="4799268"/>
            <a:ext cx="4295790" cy="1200329"/>
          </a:xfrm>
          <a:prstGeom prst="rect">
            <a:avLst/>
          </a:prstGeom>
          <a:noFill/>
          <a:ln w="15875" cap="rnd">
            <a:solidFill>
              <a:schemeClr val="accent1">
                <a:alpha val="0"/>
              </a:schemeClr>
            </a:solidFill>
            <a:prstDash val="sysDash"/>
            <a:bevel/>
          </a:ln>
        </p:spPr>
        <p:txBody>
          <a:bodyPr wrap="square" rtlCol="0">
            <a:spAutoFit/>
          </a:bodyPr>
          <a:lstStyle/>
          <a:p>
            <a:r>
              <a:rPr lang="en-GB" sz="3600" dirty="0">
                <a:solidFill>
                  <a:schemeClr val="tx2">
                    <a:lumMod val="60000"/>
                    <a:lumOff val="40000"/>
                  </a:schemeClr>
                </a:solidFill>
                <a:latin typeface="Amatic" panose="02000803000000000000" pitchFamily="2" charset="0"/>
              </a:rPr>
              <a:t>c) The size of a swimming pool</a:t>
            </a:r>
          </a:p>
        </p:txBody>
      </p:sp>
      <p:sp>
        <p:nvSpPr>
          <p:cNvPr id="18" name="TextBox 17"/>
          <p:cNvSpPr txBox="1"/>
          <p:nvPr/>
        </p:nvSpPr>
        <p:spPr>
          <a:xfrm>
            <a:off x="7255739" y="3568952"/>
            <a:ext cx="4096845" cy="1200329"/>
          </a:xfrm>
          <a:prstGeom prst="rect">
            <a:avLst/>
          </a:prstGeom>
          <a:noFill/>
          <a:ln w="22225">
            <a:solidFill>
              <a:schemeClr val="accent1">
                <a:alpha val="0"/>
              </a:schemeClr>
            </a:solidFill>
            <a:prstDash val="sysDash"/>
          </a:ln>
        </p:spPr>
        <p:txBody>
          <a:bodyPr wrap="square" rtlCol="0">
            <a:spAutoFit/>
          </a:bodyPr>
          <a:lstStyle/>
          <a:p>
            <a:r>
              <a:rPr lang="en-GB" sz="3600" dirty="0">
                <a:solidFill>
                  <a:schemeClr val="tx2">
                    <a:lumMod val="60000"/>
                    <a:lumOff val="40000"/>
                  </a:schemeClr>
                </a:solidFill>
                <a:latin typeface="Amatic" panose="02000803000000000000" pitchFamily="2" charset="0"/>
              </a:rPr>
              <a:t>b</a:t>
            </a:r>
            <a:r>
              <a:rPr lang="en-GB" sz="3600" dirty="0">
                <a:solidFill>
                  <a:schemeClr val="tx2">
                    <a:lumMod val="60000"/>
                    <a:lumOff val="40000"/>
                  </a:schemeClr>
                </a:solidFill>
                <a:latin typeface="Amatic" panose="02000803000000000000" pitchFamily="2" charset="0"/>
              </a:rPr>
              <a:t>) The size of a tennis court</a:t>
            </a:r>
            <a:endParaRPr lang="en-GB" sz="3600" dirty="0">
              <a:solidFill>
                <a:schemeClr val="tx2">
                  <a:lumMod val="60000"/>
                  <a:lumOff val="40000"/>
                </a:schemeClr>
              </a:solidFill>
              <a:latin typeface="Amatic" panose="02000803000000000000" pitchFamily="2" charset="0"/>
            </a:endParaRPr>
          </a:p>
        </p:txBody>
      </p:sp>
      <p:sp>
        <p:nvSpPr>
          <p:cNvPr id="19" name="TextBox 18"/>
          <p:cNvSpPr txBox="1"/>
          <p:nvPr/>
        </p:nvSpPr>
        <p:spPr>
          <a:xfrm>
            <a:off x="7272819" y="2338636"/>
            <a:ext cx="4439805" cy="1200329"/>
          </a:xfrm>
          <a:prstGeom prst="rect">
            <a:avLst/>
          </a:prstGeom>
          <a:noFill/>
          <a:ln w="22225">
            <a:solidFill>
              <a:schemeClr val="accent1">
                <a:alpha val="0"/>
              </a:schemeClr>
            </a:solidFill>
            <a:prstDash val="sysDash"/>
          </a:ln>
        </p:spPr>
        <p:txBody>
          <a:bodyPr wrap="square" rtlCol="0">
            <a:spAutoFit/>
          </a:bodyPr>
          <a:lstStyle/>
          <a:p>
            <a:r>
              <a:rPr lang="en-GB" sz="3600" dirty="0">
                <a:solidFill>
                  <a:schemeClr val="tx2">
                    <a:lumMod val="60000"/>
                    <a:lumOff val="40000"/>
                  </a:schemeClr>
                </a:solidFill>
                <a:latin typeface="Amatic" panose="02000803000000000000" pitchFamily="2" charset="0"/>
              </a:rPr>
              <a:t>a</a:t>
            </a:r>
            <a:r>
              <a:rPr lang="en-GB" sz="3600" dirty="0">
                <a:solidFill>
                  <a:schemeClr val="tx2">
                    <a:lumMod val="60000"/>
                    <a:lumOff val="40000"/>
                  </a:schemeClr>
                </a:solidFill>
                <a:latin typeface="Amatic" panose="02000803000000000000" pitchFamily="2" charset="0"/>
              </a:rPr>
              <a:t>) The size of a car parking space</a:t>
            </a:r>
            <a:endParaRPr lang="en-GB" sz="3600" dirty="0">
              <a:solidFill>
                <a:schemeClr val="tx2">
                  <a:lumMod val="60000"/>
                  <a:lumOff val="40000"/>
                </a:schemeClr>
              </a:solidFill>
              <a:latin typeface="Amatic" panose="02000803000000000000" pitchFamily="2" charset="0"/>
            </a:endParaRPr>
          </a:p>
        </p:txBody>
      </p:sp>
      <p:pic>
        <p:nvPicPr>
          <p:cNvPr id="1028" name="Picture 4" descr="Image result for grass tennis cou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8125" y="3009478"/>
            <a:ext cx="5334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760297" y="5877272"/>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893674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fltVal val="0"/>
                                          </p:val>
                                        </p:tav>
                                        <p:tav tm="100000">
                                          <p:val>
                                            <p:strVal val="#ppt_w"/>
                                          </p:val>
                                        </p:tav>
                                      </p:tavLst>
                                    </p:anim>
                                    <p:anim calcmode="lin" valueType="num">
                                      <p:cBhvr>
                                        <p:cTn id="8" dur="1000" fill="hold"/>
                                        <p:tgtEl>
                                          <p:spTgt spid="1028"/>
                                        </p:tgtEl>
                                        <p:attrNameLst>
                                          <p:attrName>ppt_h</p:attrName>
                                        </p:attrNameLst>
                                      </p:cBhvr>
                                      <p:tavLst>
                                        <p:tav tm="0">
                                          <p:val>
                                            <p:fltVal val="0"/>
                                          </p:val>
                                        </p:tav>
                                        <p:tav tm="100000">
                                          <p:val>
                                            <p:strVal val="#ppt_h"/>
                                          </p:val>
                                        </p:tav>
                                      </p:tavLst>
                                    </p:anim>
                                    <p:anim calcmode="lin" valueType="num">
                                      <p:cBhvr>
                                        <p:cTn id="9" dur="1000" fill="hold"/>
                                        <p:tgtEl>
                                          <p:spTgt spid="1028"/>
                                        </p:tgtEl>
                                        <p:attrNameLst>
                                          <p:attrName>style.rotation</p:attrName>
                                        </p:attrNameLst>
                                      </p:cBhvr>
                                      <p:tavLst>
                                        <p:tav tm="0">
                                          <p:val>
                                            <p:fltVal val="90"/>
                                          </p:val>
                                        </p:tav>
                                        <p:tav tm="100000">
                                          <p:val>
                                            <p:fltVal val="0"/>
                                          </p:val>
                                        </p:tav>
                                      </p:tavLst>
                                    </p:anim>
                                    <p:animEffect transition="in" filter="fade">
                                      <p:cBhvr>
                                        <p:cTn id="10" dur="1000"/>
                                        <p:tgtEl>
                                          <p:spTgt spid="1028"/>
                                        </p:tgtEl>
                                      </p:cBhvr>
                                    </p:animEffect>
                                  </p:childTnLst>
                                </p:cTn>
                              </p:par>
                            </p:childTnLst>
                          </p:cTn>
                        </p:par>
                        <p:par>
                          <p:cTn id="11" fill="hold">
                            <p:stCondLst>
                              <p:cond delay="1000"/>
                            </p:stCondLst>
                            <p:childTnLst>
                              <p:par>
                                <p:cTn id="12" presetID="26" presetClass="emph" presetSubtype="0" fill="hold" grpId="0" nodeType="afterEffect">
                                  <p:stCondLst>
                                    <p:cond delay="0"/>
                                  </p:stCondLst>
                                  <p:childTnLst>
                                    <p:animEffect transition="out" filter="fade">
                                      <p:cBhvr>
                                        <p:cTn id="13" dur="500" tmFilter="0, 0; .2, .5; .8, .5; 1, 0"/>
                                        <p:tgtEl>
                                          <p:spTgt spid="18"/>
                                        </p:tgtEl>
                                      </p:cBhvr>
                                    </p:animEffect>
                                    <p:animScale>
                                      <p:cBhvr>
                                        <p:cTn id="14"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4367809" y="1556792"/>
            <a:ext cx="184731" cy="369332"/>
          </a:xfrm>
          <a:prstGeom prst="rect">
            <a:avLst/>
          </a:prstGeom>
          <a:noFill/>
        </p:spPr>
        <p:txBody>
          <a:bodyPr wrap="none" rtlCol="0">
            <a:spAutoFit/>
          </a:bodyPr>
          <a:lstStyle/>
          <a:p>
            <a:endParaRPr lang="en-GB" dirty="0"/>
          </a:p>
        </p:txBody>
      </p:sp>
      <p:sp>
        <p:nvSpPr>
          <p:cNvPr id="8" name="TextBox 3"/>
          <p:cNvSpPr txBox="1">
            <a:spLocks noChangeArrowheads="1"/>
          </p:cNvSpPr>
          <p:nvPr/>
        </p:nvSpPr>
        <p:spPr bwMode="auto">
          <a:xfrm>
            <a:off x="2423592" y="869206"/>
            <a:ext cx="770413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4400" b="1" dirty="0">
                <a:solidFill>
                  <a:schemeClr val="accent1"/>
                </a:solidFill>
                <a:latin typeface="Amatic" panose="02000803000000000000" pitchFamily="2" charset="0"/>
              </a:rPr>
              <a:t>What is the main cause of air pollution in London?</a:t>
            </a:r>
            <a:endParaRPr lang="en-GB" altLang="en-US" sz="4400" b="1" dirty="0">
              <a:solidFill>
                <a:schemeClr val="accent1"/>
              </a:solidFill>
              <a:latin typeface="Amatic" panose="02000803000000000000" pitchFamily="2" charset="0"/>
            </a:endParaRPr>
          </a:p>
          <a:p>
            <a:pPr eaLnBrk="1" hangingPunct="1">
              <a:spcBef>
                <a:spcPct val="0"/>
              </a:spcBef>
              <a:buFontTx/>
              <a:buNone/>
            </a:pPr>
            <a:endParaRPr lang="en-GB" altLang="en-US" sz="1600" b="1" dirty="0">
              <a:solidFill>
                <a:schemeClr val="tx2"/>
              </a:solidFill>
            </a:endParaRPr>
          </a:p>
        </p:txBody>
      </p:sp>
      <p:sp>
        <p:nvSpPr>
          <p:cNvPr id="16" name="AutoShape 2" descr="Image result for volcano picture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extBox 8"/>
          <p:cNvSpPr txBox="1"/>
          <p:nvPr/>
        </p:nvSpPr>
        <p:spPr>
          <a:xfrm>
            <a:off x="1860151" y="2597477"/>
            <a:ext cx="2339902" cy="584775"/>
          </a:xfrm>
          <a:prstGeom prst="rect">
            <a:avLst/>
          </a:prstGeom>
          <a:noFill/>
        </p:spPr>
        <p:txBody>
          <a:bodyPr wrap="square" rtlCol="0">
            <a:spAutoFit/>
          </a:bodyPr>
          <a:lstStyle/>
          <a:p>
            <a:pPr>
              <a:spcBef>
                <a:spcPct val="0"/>
              </a:spcBef>
            </a:pPr>
            <a:r>
              <a:rPr lang="en-GB" altLang="en-US" sz="3200" b="1" dirty="0">
                <a:solidFill>
                  <a:schemeClr val="tx2"/>
                </a:solidFill>
                <a:latin typeface="Amatic" panose="02000803000000000000" pitchFamily="2" charset="0"/>
              </a:rPr>
              <a:t>a) Traffic</a:t>
            </a:r>
            <a:endParaRPr lang="en-GB" altLang="en-US" sz="3200" b="1" dirty="0">
              <a:solidFill>
                <a:schemeClr val="tx2"/>
              </a:solidFill>
              <a:latin typeface="Amatic" panose="02000803000000000000" pitchFamily="2" charset="0"/>
            </a:endParaRPr>
          </a:p>
        </p:txBody>
      </p:sp>
      <p:sp>
        <p:nvSpPr>
          <p:cNvPr id="17" name="TextBox 16"/>
          <p:cNvSpPr txBox="1"/>
          <p:nvPr/>
        </p:nvSpPr>
        <p:spPr>
          <a:xfrm>
            <a:off x="4762239" y="2561976"/>
            <a:ext cx="2658867" cy="1077218"/>
          </a:xfrm>
          <a:prstGeom prst="rect">
            <a:avLst/>
          </a:prstGeom>
          <a:noFill/>
        </p:spPr>
        <p:txBody>
          <a:bodyPr wrap="square" rtlCol="0">
            <a:spAutoFit/>
          </a:bodyPr>
          <a:lstStyle/>
          <a:p>
            <a:pPr>
              <a:spcBef>
                <a:spcPct val="0"/>
              </a:spcBef>
            </a:pPr>
            <a:r>
              <a:rPr lang="en-GB" altLang="en-US" sz="3200" b="1" dirty="0">
                <a:solidFill>
                  <a:schemeClr val="tx2"/>
                </a:solidFill>
                <a:latin typeface="Amatic" panose="02000803000000000000" pitchFamily="2" charset="0"/>
              </a:rPr>
              <a:t>b) Building sites</a:t>
            </a:r>
            <a:endParaRPr lang="en-GB" altLang="en-US" sz="3200" b="1" dirty="0">
              <a:solidFill>
                <a:schemeClr val="tx2"/>
              </a:solidFill>
              <a:latin typeface="Amatic" panose="02000803000000000000" pitchFamily="2" charset="0"/>
            </a:endParaRPr>
          </a:p>
        </p:txBody>
      </p:sp>
      <p:sp>
        <p:nvSpPr>
          <p:cNvPr id="19" name="TextBox 18"/>
          <p:cNvSpPr txBox="1"/>
          <p:nvPr/>
        </p:nvSpPr>
        <p:spPr>
          <a:xfrm>
            <a:off x="7744003" y="2597477"/>
            <a:ext cx="2339902" cy="584775"/>
          </a:xfrm>
          <a:prstGeom prst="rect">
            <a:avLst/>
          </a:prstGeom>
          <a:noFill/>
        </p:spPr>
        <p:txBody>
          <a:bodyPr wrap="square" rtlCol="0">
            <a:spAutoFit/>
          </a:bodyPr>
          <a:lstStyle/>
          <a:p>
            <a:pPr>
              <a:spcBef>
                <a:spcPct val="0"/>
              </a:spcBef>
            </a:pPr>
            <a:r>
              <a:rPr lang="en-GB" altLang="en-US" sz="3200" b="1" dirty="0">
                <a:solidFill>
                  <a:schemeClr val="tx2"/>
                </a:solidFill>
                <a:latin typeface="Amatic" panose="02000803000000000000" pitchFamily="2" charset="0"/>
              </a:rPr>
              <a:t>c) Cows</a:t>
            </a:r>
            <a:endParaRPr lang="en-GB" altLang="en-US" sz="3200" b="1" dirty="0">
              <a:solidFill>
                <a:schemeClr val="tx2"/>
              </a:solidFill>
              <a:latin typeface="Amatic" panose="02000803000000000000" pitchFamily="2" charset="0"/>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926" y="3151437"/>
            <a:ext cx="2288882" cy="17166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4004" y="3151437"/>
            <a:ext cx="2626971" cy="1471104"/>
          </a:xfrm>
          <a:prstGeom prst="rect">
            <a:avLst/>
          </a:prstGeom>
        </p:spPr>
      </p:pic>
      <p:pic>
        <p:nvPicPr>
          <p:cNvPr id="1028" name="Picture 4" descr="Image result for building site lond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2501" y="3101619"/>
            <a:ext cx="2358340" cy="1766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760297" y="5877272"/>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871288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9"/>
                                        </p:tgtEl>
                                        <p:attrNameLst>
                                          <p:attrName>style.color</p:attrName>
                                        </p:attrNameLst>
                                      </p:cBhvr>
                                      <p:to>
                                        <a:schemeClr val="bg1"/>
                                      </p:to>
                                    </p:animClr>
                                    <p:animClr clrSpc="rgb" dir="cw">
                                      <p:cBhvr>
                                        <p:cTn id="7" dur="250" autoRev="1" fill="remove"/>
                                        <p:tgtEl>
                                          <p:spTgt spid="9"/>
                                        </p:tgtEl>
                                        <p:attrNameLst>
                                          <p:attrName>fillcolor</p:attrName>
                                        </p:attrNameLst>
                                      </p:cBhvr>
                                      <p:to>
                                        <a:schemeClr val="bg1"/>
                                      </p:to>
                                    </p:animClr>
                                    <p:set>
                                      <p:cBhvr>
                                        <p:cTn id="8" dur="250" autoRev="1" fill="remove"/>
                                        <p:tgtEl>
                                          <p:spTgt spid="9"/>
                                        </p:tgtEl>
                                        <p:attrNameLst>
                                          <p:attrName>fill.type</p:attrName>
                                        </p:attrNameLst>
                                      </p:cBhvr>
                                      <p:to>
                                        <p:strVal val="solid"/>
                                      </p:to>
                                    </p:set>
                                    <p:set>
                                      <p:cBhvr>
                                        <p:cTn id="9" dur="250" autoRev="1" fill="remove"/>
                                        <p:tgtEl>
                                          <p:spTgt spid="9"/>
                                        </p:tgtEl>
                                        <p:attrNameLst>
                                          <p:attrName>fill.on</p:attrName>
                                        </p:attrNameLst>
                                      </p:cBhvr>
                                      <p:to>
                                        <p:strVal val="true"/>
                                      </p:to>
                                    </p:set>
                                  </p:childTnLst>
                                </p:cTn>
                              </p:par>
                              <p:par>
                                <p:cTn id="10" presetID="8" presetClass="emph" presetSubtype="0" fill="hold" nodeType="withEffect">
                                  <p:stCondLst>
                                    <p:cond delay="0"/>
                                  </p:stCondLst>
                                  <p:childTnLst>
                                    <p:animRot by="21600000">
                                      <p:cBhvr>
                                        <p:cTn id="11"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2027042" y="620688"/>
            <a:ext cx="8640959" cy="1446550"/>
          </a:xfrm>
          <a:prstGeom prst="rect">
            <a:avLst/>
          </a:prstGeom>
        </p:spPr>
        <p:txBody>
          <a:bodyPr wrap="square">
            <a:spAutoFit/>
          </a:bodyPr>
          <a:lstStyle/>
          <a:p>
            <a:pPr algn="ctr"/>
            <a:r>
              <a:rPr lang="en-GB" sz="4400" b="1" dirty="0">
                <a:solidFill>
                  <a:schemeClr val="tx2">
                    <a:lumMod val="60000"/>
                    <a:lumOff val="40000"/>
                  </a:schemeClr>
                </a:solidFill>
                <a:latin typeface="Amatic" panose="02000803000000000000" pitchFamily="2" charset="0"/>
              </a:rPr>
              <a:t>Which of these roads is best to walk along to avoid air pollution?</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2328" y="2276873"/>
            <a:ext cx="4387634" cy="2466381"/>
          </a:xfrm>
          <a:prstGeom prst="rect">
            <a:avLst/>
          </a:prstGeom>
          <a:ln w="38100">
            <a:solidFill>
              <a:schemeClr val="tx2">
                <a:lumMod val="40000"/>
                <a:lumOff val="60000"/>
              </a:schemeClr>
            </a:solidFil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2064" y="2276873"/>
            <a:ext cx="3600400" cy="3354843"/>
          </a:xfrm>
          <a:prstGeom prst="rect">
            <a:avLst/>
          </a:prstGeom>
          <a:ln w="38100">
            <a:solidFill>
              <a:schemeClr val="accent1"/>
            </a:solidFill>
          </a:ln>
        </p:spPr>
      </p:pic>
      <p:sp>
        <p:nvSpPr>
          <p:cNvPr id="2" name="TextBox 1"/>
          <p:cNvSpPr txBox="1"/>
          <p:nvPr/>
        </p:nvSpPr>
        <p:spPr>
          <a:xfrm>
            <a:off x="1919537" y="5004754"/>
            <a:ext cx="2484783" cy="584775"/>
          </a:xfrm>
          <a:prstGeom prst="rect">
            <a:avLst/>
          </a:prstGeom>
          <a:noFill/>
        </p:spPr>
        <p:txBody>
          <a:bodyPr wrap="square" rtlCol="0">
            <a:spAutoFit/>
          </a:bodyPr>
          <a:lstStyle/>
          <a:p>
            <a:r>
              <a:rPr lang="en-GB" sz="3200" b="1">
                <a:solidFill>
                  <a:srgbClr val="00B0F0"/>
                </a:solidFill>
                <a:latin typeface="Amatic" panose="02000803000000000000" pitchFamily="2" charset="0"/>
              </a:rPr>
              <a:t>a)</a:t>
            </a:r>
            <a:endParaRPr lang="en-GB" sz="3200" b="1" dirty="0">
              <a:solidFill>
                <a:srgbClr val="00B0F0"/>
              </a:solidFill>
              <a:latin typeface="Amatic" panose="02000803000000000000" pitchFamily="2" charset="0"/>
            </a:endParaRPr>
          </a:p>
        </p:txBody>
      </p:sp>
      <p:sp>
        <p:nvSpPr>
          <p:cNvPr id="10" name="TextBox 9"/>
          <p:cNvSpPr txBox="1"/>
          <p:nvPr/>
        </p:nvSpPr>
        <p:spPr>
          <a:xfrm>
            <a:off x="6600057" y="5802826"/>
            <a:ext cx="2484783" cy="584775"/>
          </a:xfrm>
          <a:prstGeom prst="rect">
            <a:avLst/>
          </a:prstGeom>
          <a:noFill/>
        </p:spPr>
        <p:txBody>
          <a:bodyPr wrap="square" rtlCol="0">
            <a:spAutoFit/>
          </a:bodyPr>
          <a:lstStyle/>
          <a:p>
            <a:r>
              <a:rPr lang="en-GB" sz="3200" b="1" dirty="0">
                <a:solidFill>
                  <a:srgbClr val="00B0F0"/>
                </a:solidFill>
                <a:latin typeface="Amatic" panose="02000803000000000000" pitchFamily="2" charset="0"/>
              </a:rPr>
              <a:t>b</a:t>
            </a:r>
            <a:r>
              <a:rPr lang="en-GB" sz="3200" b="1" dirty="0">
                <a:solidFill>
                  <a:srgbClr val="00B0F0"/>
                </a:solidFill>
                <a:latin typeface="Amatic" panose="02000803000000000000" pitchFamily="2" charset="0"/>
              </a:rPr>
              <a:t>)</a:t>
            </a:r>
            <a:endParaRPr lang="en-GB" sz="3200" b="1" dirty="0">
              <a:solidFill>
                <a:srgbClr val="00B0F0"/>
              </a:solidFill>
              <a:latin typeface="Amatic" panose="02000803000000000000" pitchFamily="2" charset="0"/>
            </a:endParaRPr>
          </a:p>
        </p:txBody>
      </p:sp>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760297" y="5877272"/>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4130107810"/>
      </p:ext>
    </p:extLst>
  </p:cSld>
  <p:clrMapOvr>
    <a:masterClrMapping/>
  </p:clrMapOvr>
  <mc:AlternateContent xmlns:mc="http://schemas.openxmlformats.org/markup-compatibility/2006" xmlns:p14="http://schemas.microsoft.com/office/powerpoint/2010/main">
    <mc:Choice Requires="p14">
      <p:transition p14:dur="10">
        <p:sndAc>
          <p:stSnd>
            <p:snd r:embed="rId3" name="coin.wav"/>
          </p:stSnd>
        </p:sndAc>
      </p:transition>
    </mc:Choice>
    <mc:Fallback xmlns="">
      <p:transition>
        <p:sndAc>
          <p:stSnd>
            <p:snd r:embed="rId8" name="coi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75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2581" y="1071"/>
            <a:ext cx="8229600" cy="1143000"/>
          </a:xfrm>
        </p:spPr>
        <p:txBody>
          <a:bodyPr>
            <a:normAutofit/>
          </a:bodyPr>
          <a:lstStyle/>
          <a:p>
            <a:r>
              <a:rPr lang="en-GB" sz="5400" b="1" dirty="0">
                <a:solidFill>
                  <a:srgbClr val="92D050"/>
                </a:solidFill>
                <a:latin typeface="Amatic" panose="02000803000000000000" pitchFamily="2" charset="0"/>
              </a:rPr>
              <a:t>True </a:t>
            </a:r>
            <a:r>
              <a:rPr lang="en-GB" sz="5400" b="1" dirty="0">
                <a:solidFill>
                  <a:schemeClr val="tx2"/>
                </a:solidFill>
                <a:latin typeface="Amatic" panose="02000803000000000000" pitchFamily="2" charset="0"/>
              </a:rPr>
              <a:t>or</a:t>
            </a:r>
            <a:r>
              <a:rPr lang="en-GB" sz="5400" b="1" dirty="0">
                <a:latin typeface="Amatic" panose="02000803000000000000" pitchFamily="2" charset="0"/>
              </a:rPr>
              <a:t> </a:t>
            </a:r>
            <a:r>
              <a:rPr lang="en-GB" sz="5400" b="1" dirty="0">
                <a:solidFill>
                  <a:schemeClr val="accent2"/>
                </a:solidFill>
                <a:latin typeface="Amatic" panose="02000803000000000000" pitchFamily="2" charset="0"/>
              </a:rPr>
              <a:t>false </a:t>
            </a:r>
            <a:r>
              <a:rPr lang="en-GB" sz="5400" b="1" dirty="0">
                <a:solidFill>
                  <a:schemeClr val="tx2">
                    <a:lumMod val="60000"/>
                    <a:lumOff val="40000"/>
                  </a:schemeClr>
                </a:solidFill>
                <a:latin typeface="Amatic" panose="02000803000000000000" pitchFamily="2" charset="0"/>
              </a:rPr>
              <a:t>?</a:t>
            </a:r>
            <a:endParaRPr lang="en-GB" sz="5400" b="1" dirty="0">
              <a:solidFill>
                <a:schemeClr val="tx2">
                  <a:lumMod val="60000"/>
                  <a:lumOff val="40000"/>
                </a:schemeClr>
              </a:solidFill>
              <a:latin typeface="Amatic" panose="02000803000000000000" pitchFamily="2" charset="0"/>
            </a:endParaRPr>
          </a:p>
        </p:txBody>
      </p:sp>
      <p:sp>
        <p:nvSpPr>
          <p:cNvPr id="3" name="Content Placeholder 2"/>
          <p:cNvSpPr>
            <a:spLocks noGrp="1"/>
          </p:cNvSpPr>
          <p:nvPr>
            <p:ph idx="1"/>
          </p:nvPr>
        </p:nvSpPr>
        <p:spPr>
          <a:xfrm>
            <a:off x="1703513" y="849531"/>
            <a:ext cx="8766357" cy="4525963"/>
          </a:xfrm>
        </p:spPr>
        <p:txBody>
          <a:bodyPr>
            <a:normAutofit/>
          </a:bodyPr>
          <a:lstStyle/>
          <a:p>
            <a:pPr marL="0" indent="0">
              <a:buNone/>
            </a:pPr>
            <a:r>
              <a:rPr lang="en-GB" sz="4000" b="1" dirty="0">
                <a:solidFill>
                  <a:schemeClr val="tx2">
                    <a:lumMod val="60000"/>
                    <a:lumOff val="40000"/>
                  </a:schemeClr>
                </a:solidFill>
                <a:latin typeface="Amatic" panose="02000803000000000000" pitchFamily="2" charset="0"/>
              </a:rPr>
              <a:t>In 1952 in London air pollution was so bad people couldn’t see their own feet!</a:t>
            </a:r>
            <a:endParaRPr lang="en-GB" sz="4000" b="1" dirty="0">
              <a:solidFill>
                <a:schemeClr val="tx2">
                  <a:lumMod val="60000"/>
                  <a:lumOff val="40000"/>
                </a:schemeClr>
              </a:solidFill>
              <a:latin typeface="Amatic" panose="02000803000000000000" pitchFamily="2"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593" y="2216263"/>
            <a:ext cx="7945507" cy="4459213"/>
          </a:xfrm>
          <a:prstGeom prst="rect">
            <a:avLst/>
          </a:prstGeom>
          <a:ln w="28575">
            <a:solidFill>
              <a:schemeClr val="accent1"/>
            </a:solidFill>
          </a:ln>
        </p:spPr>
      </p:pic>
      <p:sp>
        <p:nvSpPr>
          <p:cNvPr id="5" name="TextBox 4"/>
          <p:cNvSpPr txBox="1"/>
          <p:nvPr/>
        </p:nvSpPr>
        <p:spPr>
          <a:xfrm rot="20518322">
            <a:off x="2777654" y="724879"/>
            <a:ext cx="5832648" cy="4339650"/>
          </a:xfrm>
          <a:prstGeom prst="rect">
            <a:avLst/>
          </a:prstGeom>
          <a:noFill/>
        </p:spPr>
        <p:txBody>
          <a:bodyPr wrap="square" rtlCol="0">
            <a:spAutoFit/>
          </a:bodyPr>
          <a:lstStyle/>
          <a:p>
            <a:r>
              <a:rPr lang="en-GB" sz="13800" b="1" dirty="0">
                <a:solidFill>
                  <a:srgbClr val="92D050"/>
                </a:solidFill>
                <a:latin typeface="Amatic" panose="02000803000000000000" pitchFamily="2" charset="0"/>
              </a:rPr>
              <a:t>TRUE!!</a:t>
            </a:r>
            <a:endParaRPr lang="en-GB" sz="13800" b="1" dirty="0">
              <a:solidFill>
                <a:srgbClr val="92D050"/>
              </a:solidFill>
              <a:latin typeface="Amatic" panose="02000803000000000000" pitchFamily="2" charset="0"/>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843835" y="112208"/>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330863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2207569" y="607100"/>
            <a:ext cx="8072065" cy="2308324"/>
          </a:xfrm>
          <a:prstGeom prst="rect">
            <a:avLst/>
          </a:prstGeom>
        </p:spPr>
        <p:txBody>
          <a:bodyPr wrap="square">
            <a:spAutoFit/>
          </a:bodyPr>
          <a:lstStyle/>
          <a:p>
            <a:pPr algn="ctr"/>
            <a:r>
              <a:rPr lang="en-GB" sz="4800" b="1" dirty="0">
                <a:solidFill>
                  <a:schemeClr val="tx2"/>
                </a:solidFill>
                <a:latin typeface="Amatic" panose="02000803000000000000" pitchFamily="2" charset="0"/>
              </a:rPr>
              <a:t>Which of these is NOT something we can do to reduce air pollution?</a:t>
            </a:r>
            <a:endParaRPr lang="en-GB" sz="4800" b="1" dirty="0">
              <a:solidFill>
                <a:schemeClr val="tx2"/>
              </a:solidFill>
              <a:latin typeface="Amatic" panose="02000803000000000000" pitchFamily="2" charset="0"/>
            </a:endParaRPr>
          </a:p>
        </p:txBody>
      </p:sp>
      <p:sp>
        <p:nvSpPr>
          <p:cNvPr id="4" name="AutoShape 2" descr="Image result for volcano picture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p:nvSpPr>
        <p:spPr>
          <a:xfrm>
            <a:off x="2677264" y="2281076"/>
            <a:ext cx="2908666" cy="1200329"/>
          </a:xfrm>
          <a:prstGeom prst="rect">
            <a:avLst/>
          </a:prstGeom>
          <a:noFill/>
          <a:ln w="15875" cap="rnd">
            <a:solidFill>
              <a:schemeClr val="accent1"/>
            </a:solidFill>
            <a:prstDash val="sysDash"/>
            <a:bevel/>
          </a:ln>
        </p:spPr>
        <p:txBody>
          <a:bodyPr wrap="square" rtlCol="0">
            <a:spAutoFit/>
          </a:bodyPr>
          <a:lstStyle/>
          <a:p>
            <a:pPr marL="342900" indent="-342900">
              <a:buAutoNum type="alphaLcParenR"/>
            </a:pPr>
            <a:r>
              <a:rPr lang="en-GB" sz="3600" dirty="0">
                <a:latin typeface="Amatic" panose="02000803000000000000" pitchFamily="2" charset="0"/>
              </a:rPr>
              <a:t>Walk and cycle</a:t>
            </a:r>
          </a:p>
        </p:txBody>
      </p:sp>
      <p:sp>
        <p:nvSpPr>
          <p:cNvPr id="3" name="TextBox 2"/>
          <p:cNvSpPr txBox="1"/>
          <p:nvPr/>
        </p:nvSpPr>
        <p:spPr>
          <a:xfrm>
            <a:off x="2677265" y="3053725"/>
            <a:ext cx="3478273" cy="1200329"/>
          </a:xfrm>
          <a:prstGeom prst="rect">
            <a:avLst/>
          </a:prstGeom>
          <a:noFill/>
          <a:ln w="22225">
            <a:solidFill>
              <a:schemeClr val="accent1"/>
            </a:solidFill>
            <a:prstDash val="sysDash"/>
          </a:ln>
        </p:spPr>
        <p:txBody>
          <a:bodyPr wrap="square" rtlCol="0">
            <a:spAutoFit/>
          </a:bodyPr>
          <a:lstStyle/>
          <a:p>
            <a:r>
              <a:rPr lang="en-GB" sz="3600" dirty="0">
                <a:latin typeface="Amatic" panose="02000803000000000000" pitchFamily="2" charset="0"/>
              </a:rPr>
              <a:t>b</a:t>
            </a:r>
            <a:r>
              <a:rPr lang="en-GB" sz="3600" dirty="0">
                <a:latin typeface="Amatic" panose="02000803000000000000" pitchFamily="2" charset="0"/>
              </a:rPr>
              <a:t>) Drive </a:t>
            </a:r>
            <a:r>
              <a:rPr lang="en-GB" sz="3600" dirty="0">
                <a:latin typeface="Amatic" panose="02000803000000000000" pitchFamily="2" charset="0"/>
              </a:rPr>
              <a:t>everywhere</a:t>
            </a:r>
          </a:p>
        </p:txBody>
      </p:sp>
      <p:sp>
        <p:nvSpPr>
          <p:cNvPr id="15" name="TextBox 14"/>
          <p:cNvSpPr txBox="1"/>
          <p:nvPr/>
        </p:nvSpPr>
        <p:spPr>
          <a:xfrm>
            <a:off x="2677264" y="3814312"/>
            <a:ext cx="3052682" cy="1200329"/>
          </a:xfrm>
          <a:prstGeom prst="rect">
            <a:avLst/>
          </a:prstGeom>
          <a:noFill/>
          <a:ln w="22225">
            <a:solidFill>
              <a:schemeClr val="accent1"/>
            </a:solidFill>
            <a:prstDash val="sysDot"/>
          </a:ln>
        </p:spPr>
        <p:txBody>
          <a:bodyPr wrap="square" rtlCol="0">
            <a:spAutoFit/>
          </a:bodyPr>
          <a:lstStyle/>
          <a:p>
            <a:r>
              <a:rPr lang="en-GB" sz="3600" dirty="0">
                <a:latin typeface="Amatic" panose="02000803000000000000" pitchFamily="2" charset="0"/>
              </a:rPr>
              <a:t>c</a:t>
            </a:r>
            <a:r>
              <a:rPr lang="en-GB" sz="3600" dirty="0">
                <a:latin typeface="Amatic" panose="02000803000000000000" pitchFamily="2" charset="0"/>
              </a:rPr>
              <a:t>) Use less energy</a:t>
            </a:r>
            <a:endParaRPr lang="en-GB" sz="3600" dirty="0">
              <a:latin typeface="Amatic" panose="02000803000000000000" pitchFamily="2" charset="0"/>
            </a:endParaRPr>
          </a:p>
        </p:txBody>
      </p:sp>
      <p:sp>
        <p:nvSpPr>
          <p:cNvPr id="16" name="TextBox 15"/>
          <p:cNvSpPr txBox="1"/>
          <p:nvPr/>
        </p:nvSpPr>
        <p:spPr>
          <a:xfrm>
            <a:off x="2672688" y="4574899"/>
            <a:ext cx="7047462" cy="1323439"/>
          </a:xfrm>
          <a:prstGeom prst="rect">
            <a:avLst/>
          </a:prstGeom>
          <a:noFill/>
          <a:ln w="22225">
            <a:solidFill>
              <a:schemeClr val="accent1"/>
            </a:solidFill>
            <a:prstDash val="sysDash"/>
          </a:ln>
        </p:spPr>
        <p:txBody>
          <a:bodyPr wrap="square" rtlCol="0">
            <a:spAutoFit/>
          </a:bodyPr>
          <a:lstStyle/>
          <a:p>
            <a:r>
              <a:rPr lang="en-GB" sz="3600" dirty="0">
                <a:latin typeface="Amatic" panose="02000803000000000000" pitchFamily="2" charset="0"/>
              </a:rPr>
              <a:t>d</a:t>
            </a:r>
            <a:r>
              <a:rPr lang="en-GB" sz="4400" dirty="0">
                <a:latin typeface="Amatic" panose="02000803000000000000" pitchFamily="2" charset="0"/>
              </a:rPr>
              <a:t>) </a:t>
            </a:r>
            <a:r>
              <a:rPr lang="en-GB" sz="3600" dirty="0">
                <a:latin typeface="Amatic" panose="02000803000000000000" pitchFamily="2" charset="0"/>
              </a:rPr>
              <a:t>Turn your engine off if you’re waiting in a car</a:t>
            </a:r>
            <a:endParaRPr lang="en-GB" sz="3600" dirty="0">
              <a:latin typeface="Amatic" panose="02000803000000000000" pitchFamily="2" charset="0"/>
            </a:endParaRP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760297" y="5877272"/>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5" name="Picture 4"/>
          <p:cNvPicPr>
            <a:picLocks noChangeAspect="1"/>
          </p:cNvPicPr>
          <p:nvPr/>
        </p:nvPicPr>
        <p:blipFill>
          <a:blip r:embed="rId5"/>
          <a:stretch>
            <a:fillRect/>
          </a:stretch>
        </p:blipFill>
        <p:spPr>
          <a:xfrm>
            <a:off x="6924553" y="2178646"/>
            <a:ext cx="3355080" cy="2281996"/>
          </a:xfrm>
          <a:prstGeom prst="rect">
            <a:avLst/>
          </a:prstGeom>
        </p:spPr>
      </p:pic>
    </p:spTree>
    <p:extLst>
      <p:ext uri="{BB962C8B-B14F-4D97-AF65-F5344CB8AC3E}">
        <p14:creationId xmlns:p14="http://schemas.microsoft.com/office/powerpoint/2010/main" val="227642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3"/>
                                        </p:tgtEl>
                                      </p:cBhvr>
                                      <p:by x="150000" y="150000"/>
                                    </p:animScale>
                                  </p:childTnLst>
                                </p:cTn>
                              </p:par>
                              <p:par>
                                <p:cTn id="7" presetID="8" presetClass="emph" presetSubtype="0" fill="hold" grpId="1" nodeType="withEffect">
                                  <p:stCondLst>
                                    <p:cond delay="0"/>
                                  </p:stCondLst>
                                  <p:childTnLst>
                                    <p:animRot by="21600000">
                                      <p:cBhvr>
                                        <p:cTn id="8"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ectangle 1"/>
          <p:cNvSpPr/>
          <p:nvPr/>
        </p:nvSpPr>
        <p:spPr>
          <a:xfrm>
            <a:off x="1524000" y="0"/>
            <a:ext cx="9144000" cy="6858000"/>
          </a:xfrm>
          <a:prstGeom prst="rect">
            <a:avLst/>
          </a:prstGeom>
          <a:solidFill>
            <a:srgbClr val="0E8F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00" name="TextBox 3"/>
          <p:cNvSpPr txBox="1">
            <a:spLocks noChangeArrowheads="1"/>
          </p:cNvSpPr>
          <p:nvPr/>
        </p:nvSpPr>
        <p:spPr bwMode="auto">
          <a:xfrm>
            <a:off x="2279650" y="2564904"/>
            <a:ext cx="770413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5400" b="1" dirty="0">
                <a:solidFill>
                  <a:schemeClr val="bg1"/>
                </a:solidFill>
                <a:latin typeface="Amatic" panose="02000803000000000000" pitchFamily="2" charset="0"/>
              </a:rPr>
              <a:t>WE ALL TAKE APPROXIMATELY 20,000 BREATHS EVERY DAY. </a:t>
            </a:r>
          </a:p>
        </p:txBody>
      </p:sp>
      <p:sp>
        <p:nvSpPr>
          <p:cNvPr id="5" name="Title 1"/>
          <p:cNvSpPr txBox="1">
            <a:spLocks/>
          </p:cNvSpPr>
          <p:nvPr/>
        </p:nvSpPr>
        <p:spPr>
          <a:xfrm>
            <a:off x="335360" y="143987"/>
            <a:ext cx="8604250" cy="9064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6600" b="1" spc="300" dirty="0">
                <a:latin typeface="Amatic" panose="02000803000000000000" pitchFamily="2" charset="0"/>
              </a:rPr>
              <a:t>TAKE A DEEP BREATH….</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760297" y="5877272"/>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695130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1775521" y="2204865"/>
            <a:ext cx="8640959" cy="4524315"/>
          </a:xfrm>
          <a:prstGeom prst="rect">
            <a:avLst/>
          </a:prstGeom>
          <a:solidFill>
            <a:schemeClr val="tx1">
              <a:lumMod val="65000"/>
              <a:lumOff val="35000"/>
              <a:alpha val="67000"/>
            </a:schemeClr>
          </a:solidFill>
        </p:spPr>
        <p:txBody>
          <a:bodyPr wrap="square">
            <a:spAutoFit/>
          </a:bodyPr>
          <a:lstStyle/>
          <a:p>
            <a:pPr algn="ctr"/>
            <a:r>
              <a:rPr lang="en-GB" sz="7200" b="1" dirty="0">
                <a:solidFill>
                  <a:srgbClr val="CCFF33"/>
                </a:solidFill>
                <a:effectLst>
                  <a:outerShdw blurRad="38100" dist="38100" dir="2700000" algn="tl">
                    <a:srgbClr val="000000">
                      <a:alpha val="43137"/>
                    </a:srgbClr>
                  </a:outerShdw>
                </a:effectLst>
                <a:latin typeface="Amatic" panose="02000803000000000000" pitchFamily="2" charset="0"/>
              </a:rPr>
              <a:t>Let’s work together to make the air cleaner around our school! </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760297" y="5877272"/>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382142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7" name="Rectangle 6"/>
          <p:cNvSpPr/>
          <p:nvPr/>
        </p:nvSpPr>
        <p:spPr>
          <a:xfrm>
            <a:off x="1716933" y="661487"/>
            <a:ext cx="8640959" cy="2554545"/>
          </a:xfrm>
          <a:prstGeom prst="rect">
            <a:avLst/>
          </a:prstGeom>
        </p:spPr>
        <p:txBody>
          <a:bodyPr wrap="square">
            <a:spAutoFit/>
          </a:bodyPr>
          <a:lstStyle/>
          <a:p>
            <a:pPr algn="ctr"/>
            <a:r>
              <a:rPr lang="en-GB" sz="8000" b="1" dirty="0">
                <a:solidFill>
                  <a:schemeClr val="tx2">
                    <a:lumMod val="60000"/>
                    <a:lumOff val="40000"/>
                  </a:schemeClr>
                </a:solidFill>
                <a:latin typeface="Amatic" panose="02000803000000000000" pitchFamily="2" charset="0"/>
              </a:rPr>
              <a:t>Winter competition! </a:t>
            </a:r>
          </a:p>
        </p:txBody>
      </p:sp>
      <p:sp>
        <p:nvSpPr>
          <p:cNvPr id="8" name="Rectangle 7"/>
          <p:cNvSpPr/>
          <p:nvPr/>
        </p:nvSpPr>
        <p:spPr>
          <a:xfrm>
            <a:off x="2135561" y="2122960"/>
            <a:ext cx="8072065" cy="2800767"/>
          </a:xfrm>
          <a:prstGeom prst="rect">
            <a:avLst/>
          </a:prstGeom>
        </p:spPr>
        <p:txBody>
          <a:bodyPr wrap="square">
            <a:spAutoFit/>
          </a:bodyPr>
          <a:lstStyle/>
          <a:p>
            <a:pPr algn="ctr"/>
            <a:r>
              <a:rPr lang="en-GB" sz="4400" b="1" dirty="0">
                <a:solidFill>
                  <a:schemeClr val="tx2"/>
                </a:solidFill>
                <a:latin typeface="Amatic" panose="02000803000000000000" pitchFamily="2" charset="0"/>
              </a:rPr>
              <a:t>Design a banner for the outside of your school that informs and inspires people about  how to improve air quality…..</a:t>
            </a:r>
            <a:endParaRPr lang="en-GB" sz="4400" b="1" dirty="0">
              <a:solidFill>
                <a:schemeClr val="tx2"/>
              </a:solidFill>
              <a:latin typeface="Amatic" panose="02000803000000000000" pitchFamily="2" charset="0"/>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760297" y="5877272"/>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822007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 8"/>
          <p:cNvSpPr/>
          <p:nvPr/>
        </p:nvSpPr>
        <p:spPr>
          <a:xfrm>
            <a:off x="-1110263" y="-40533"/>
            <a:ext cx="10806155" cy="8930902"/>
          </a:xfrm>
          <a:prstGeom prst="irregularSeal1">
            <a:avLst/>
          </a:prstGeom>
          <a:solidFill>
            <a:srgbClr val="92D050">
              <a:alpha val="8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1524000" y="0"/>
            <a:ext cx="9144000" cy="6858000"/>
          </a:xfrm>
          <a:solidFill>
            <a:schemeClr val="accent1">
              <a:lumMod val="75000"/>
              <a:alpha val="21000"/>
            </a:schemeClr>
          </a:solidFill>
        </p:spPr>
        <p:txBody>
          <a:bodyPr>
            <a:normAutofit fontScale="40000" lnSpcReduction="20000"/>
          </a:bodyPr>
          <a:lstStyle/>
          <a:p>
            <a:pPr marL="0" indent="0">
              <a:buNone/>
            </a:pPr>
            <a:r>
              <a:rPr lang="en-GB" sz="20200" dirty="0">
                <a:solidFill>
                  <a:schemeClr val="bg1"/>
                </a:solidFill>
                <a:latin typeface="Amatic" panose="02000803000000000000" pitchFamily="2" charset="0"/>
              </a:rPr>
              <a:t>Some ideas for your banner</a:t>
            </a:r>
            <a:r>
              <a:rPr lang="en-GB" sz="20200" dirty="0">
                <a:solidFill>
                  <a:schemeClr val="bg1"/>
                </a:solidFill>
                <a:latin typeface="Amatic" panose="02000803000000000000" pitchFamily="2" charset="0"/>
              </a:rPr>
              <a:t>…</a:t>
            </a:r>
          </a:p>
          <a:p>
            <a:endParaRPr lang="en-GB" sz="6400" dirty="0">
              <a:solidFill>
                <a:srgbClr val="CCFF33"/>
              </a:solidFill>
              <a:latin typeface="Amatic" panose="02000803000000000000" pitchFamily="2" charset="0"/>
            </a:endParaRPr>
          </a:p>
          <a:p>
            <a:endParaRPr lang="en-GB" sz="5100" dirty="0">
              <a:solidFill>
                <a:schemeClr val="bg1"/>
              </a:solidFill>
              <a:latin typeface="Amatic" panose="02000803000000000000" pitchFamily="2" charset="0"/>
            </a:endParaRPr>
          </a:p>
          <a:p>
            <a:pPr marL="0" indent="0">
              <a:buNone/>
            </a:pPr>
            <a:endParaRPr lang="en-GB" sz="5100" dirty="0">
              <a:solidFill>
                <a:schemeClr val="bg1"/>
              </a:solidFill>
              <a:latin typeface="Amatic" panose="02000803000000000000" pitchFamily="2" charset="0"/>
            </a:endParaRPr>
          </a:p>
          <a:p>
            <a:r>
              <a:rPr lang="en-GB" sz="11400" b="1" dirty="0">
                <a:solidFill>
                  <a:schemeClr val="bg1"/>
                </a:solidFill>
                <a:latin typeface="Amatic" panose="02000803000000000000" pitchFamily="2" charset="0"/>
              </a:rPr>
              <a:t>Travelling to </a:t>
            </a:r>
            <a:r>
              <a:rPr lang="en-GB" sz="11400" b="1" dirty="0">
                <a:solidFill>
                  <a:schemeClr val="bg1"/>
                </a:solidFill>
                <a:latin typeface="Amatic" panose="02000803000000000000" pitchFamily="2" charset="0"/>
              </a:rPr>
              <a:t>school actively</a:t>
            </a:r>
            <a:endParaRPr lang="en-GB" sz="11400" b="1" dirty="0">
              <a:solidFill>
                <a:schemeClr val="bg1"/>
              </a:solidFill>
              <a:latin typeface="Amatic" panose="02000803000000000000" pitchFamily="2" charset="0"/>
            </a:endParaRPr>
          </a:p>
          <a:p>
            <a:pPr marL="0" indent="0">
              <a:buNone/>
            </a:pPr>
            <a:r>
              <a:rPr lang="en-GB" sz="5100" b="1" dirty="0">
                <a:solidFill>
                  <a:schemeClr val="bg1"/>
                </a:solidFill>
                <a:latin typeface="Amatic" panose="02000803000000000000" pitchFamily="2" charset="0"/>
              </a:rPr>
              <a:t>(</a:t>
            </a:r>
            <a:r>
              <a:rPr lang="en-GB" sz="6700" b="1" dirty="0">
                <a:solidFill>
                  <a:schemeClr val="bg1"/>
                </a:solidFill>
                <a:latin typeface="Amatic" panose="02000803000000000000" pitchFamily="2" charset="0"/>
              </a:rPr>
              <a:t>scooting, cycling, walking, Skating, wheeling and more!)</a:t>
            </a:r>
          </a:p>
          <a:p>
            <a:r>
              <a:rPr lang="en-GB" sz="11400" b="1" dirty="0">
                <a:solidFill>
                  <a:schemeClr val="bg1"/>
                </a:solidFill>
                <a:latin typeface="Amatic" panose="02000803000000000000" pitchFamily="2" charset="0"/>
              </a:rPr>
              <a:t>making </a:t>
            </a:r>
            <a:r>
              <a:rPr lang="en-GB" sz="11400" b="1" dirty="0">
                <a:solidFill>
                  <a:schemeClr val="bg1"/>
                </a:solidFill>
                <a:latin typeface="Amatic" panose="02000803000000000000" pitchFamily="2" charset="0"/>
              </a:rPr>
              <a:t>streets nicer for people to walk and </a:t>
            </a:r>
            <a:r>
              <a:rPr lang="en-GB" sz="11400" b="1" dirty="0">
                <a:solidFill>
                  <a:schemeClr val="bg1"/>
                </a:solidFill>
                <a:latin typeface="Amatic" panose="02000803000000000000" pitchFamily="2" charset="0"/>
              </a:rPr>
              <a:t>cycle</a:t>
            </a:r>
          </a:p>
          <a:p>
            <a:r>
              <a:rPr lang="en-GB" sz="11400" b="1" dirty="0">
                <a:solidFill>
                  <a:schemeClr val="bg1"/>
                </a:solidFill>
                <a:latin typeface="Amatic" panose="02000803000000000000" pitchFamily="2" charset="0"/>
              </a:rPr>
              <a:t>planting </a:t>
            </a:r>
            <a:r>
              <a:rPr lang="en-GB" sz="11400" b="1" dirty="0">
                <a:solidFill>
                  <a:schemeClr val="bg1"/>
                </a:solidFill>
                <a:latin typeface="Amatic" panose="02000803000000000000" pitchFamily="2" charset="0"/>
              </a:rPr>
              <a:t>trees and </a:t>
            </a:r>
            <a:r>
              <a:rPr lang="en-GB" sz="11400" b="1" dirty="0">
                <a:solidFill>
                  <a:schemeClr val="bg1"/>
                </a:solidFill>
                <a:latin typeface="Amatic" panose="02000803000000000000" pitchFamily="2" charset="0"/>
              </a:rPr>
              <a:t>flowers!</a:t>
            </a:r>
          </a:p>
          <a:p>
            <a:pPr marL="0" indent="0">
              <a:buNone/>
            </a:pPr>
            <a:endParaRPr lang="en-GB" sz="7000" dirty="0">
              <a:solidFill>
                <a:srgbClr val="CCFF33"/>
              </a:solidFill>
              <a:latin typeface="Amatic" panose="02000803000000000000" pitchFamily="2" charset="0"/>
            </a:endParaRPr>
          </a:p>
          <a:p>
            <a:pPr marL="0" indent="0">
              <a:buNone/>
            </a:pPr>
            <a:endParaRPr lang="en-GB" sz="7000" dirty="0">
              <a:solidFill>
                <a:srgbClr val="CCFF33"/>
              </a:solidFill>
              <a:latin typeface="Amatic" panose="02000803000000000000" pitchFamily="2" charset="0"/>
            </a:endParaRPr>
          </a:p>
          <a:p>
            <a:endParaRPr lang="en-GB" sz="7000" dirty="0">
              <a:solidFill>
                <a:srgbClr val="CCFF33"/>
              </a:solidFill>
              <a:latin typeface="Amatic" panose="02000803000000000000" pitchFamily="2"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32305" y="5805264"/>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8" name="TextBox 7"/>
          <p:cNvSpPr txBox="1"/>
          <p:nvPr/>
        </p:nvSpPr>
        <p:spPr>
          <a:xfrm>
            <a:off x="8723784" y="3717032"/>
            <a:ext cx="1944216" cy="707886"/>
          </a:xfrm>
          <a:prstGeom prst="rect">
            <a:avLst/>
          </a:prstGeom>
          <a:noFill/>
        </p:spPr>
        <p:txBody>
          <a:bodyPr wrap="square" rtlCol="0">
            <a:spAutoFit/>
          </a:bodyPr>
          <a:lstStyle/>
          <a:p>
            <a:pPr algn="ctr"/>
            <a:r>
              <a:rPr lang="en-GB" sz="4000" dirty="0">
                <a:solidFill>
                  <a:schemeClr val="bg1"/>
                </a:solidFill>
                <a:latin typeface="Amatic" panose="02000803000000000000" pitchFamily="2" charset="0"/>
              </a:rPr>
              <a:t>…</a:t>
            </a:r>
            <a:endParaRPr lang="en-GB" sz="4000" dirty="0">
              <a:solidFill>
                <a:schemeClr val="bg1"/>
              </a:solidFill>
              <a:latin typeface="Amatic" panose="02000803000000000000" pitchFamily="2" charset="0"/>
            </a:endParaRPr>
          </a:p>
        </p:txBody>
      </p:sp>
    </p:spTree>
    <p:extLst>
      <p:ext uri="{BB962C8B-B14F-4D97-AF65-F5344CB8AC3E}">
        <p14:creationId xmlns:p14="http://schemas.microsoft.com/office/powerpoint/2010/main" val="1074213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 8"/>
          <p:cNvSpPr/>
          <p:nvPr/>
        </p:nvSpPr>
        <p:spPr>
          <a:xfrm>
            <a:off x="-960784" y="80628"/>
            <a:ext cx="10806155" cy="8930902"/>
          </a:xfrm>
          <a:prstGeom prst="irregularSeal1">
            <a:avLst/>
          </a:prstGeom>
          <a:solidFill>
            <a:srgbClr val="92D05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1524000" y="1"/>
            <a:ext cx="9144000" cy="6858000"/>
          </a:xfrm>
          <a:solidFill>
            <a:schemeClr val="accent1">
              <a:lumMod val="75000"/>
              <a:alpha val="31000"/>
            </a:schemeClr>
          </a:solidFill>
        </p:spPr>
        <p:txBody>
          <a:bodyPr>
            <a:normAutofit fontScale="55000" lnSpcReduction="20000"/>
          </a:bodyPr>
          <a:lstStyle/>
          <a:p>
            <a:pPr marL="0" indent="0">
              <a:buNone/>
            </a:pPr>
            <a:r>
              <a:rPr lang="en-GB" sz="15000" dirty="0">
                <a:solidFill>
                  <a:schemeClr val="bg1"/>
                </a:solidFill>
                <a:latin typeface="Amatic" panose="02000803000000000000" pitchFamily="2" charset="0"/>
              </a:rPr>
              <a:t>Some ideas for your banner</a:t>
            </a:r>
            <a:r>
              <a:rPr lang="en-GB" sz="15000" dirty="0">
                <a:solidFill>
                  <a:schemeClr val="bg1"/>
                </a:solidFill>
                <a:latin typeface="Amatic" panose="02000803000000000000" pitchFamily="2" charset="0"/>
              </a:rPr>
              <a:t>…</a:t>
            </a:r>
          </a:p>
          <a:p>
            <a:endParaRPr lang="en-GB" sz="6400" dirty="0">
              <a:solidFill>
                <a:srgbClr val="CCFF33"/>
              </a:solidFill>
              <a:latin typeface="Amatic" panose="02000803000000000000" pitchFamily="2" charset="0"/>
            </a:endParaRPr>
          </a:p>
          <a:p>
            <a:pPr marL="0" indent="0">
              <a:buNone/>
            </a:pPr>
            <a:endParaRPr lang="en-GB" sz="5100" dirty="0">
              <a:solidFill>
                <a:schemeClr val="bg1"/>
              </a:solidFill>
              <a:latin typeface="Amatic" panose="02000803000000000000" pitchFamily="2" charset="0"/>
            </a:endParaRPr>
          </a:p>
          <a:p>
            <a:pPr marL="0" indent="0">
              <a:buNone/>
            </a:pPr>
            <a:endParaRPr lang="en-GB" sz="5100" dirty="0">
              <a:solidFill>
                <a:schemeClr val="bg1"/>
              </a:solidFill>
              <a:latin typeface="Amatic" panose="02000803000000000000" pitchFamily="2" charset="0"/>
            </a:endParaRPr>
          </a:p>
          <a:p>
            <a:r>
              <a:rPr lang="en-GB" sz="9600" b="1" dirty="0">
                <a:solidFill>
                  <a:schemeClr val="bg1"/>
                </a:solidFill>
                <a:latin typeface="Amatic" panose="02000803000000000000" pitchFamily="2" charset="0"/>
              </a:rPr>
              <a:t>Using the car less</a:t>
            </a:r>
          </a:p>
          <a:p>
            <a:r>
              <a:rPr lang="en-GB" sz="9600" b="1" dirty="0">
                <a:solidFill>
                  <a:schemeClr val="bg1"/>
                </a:solidFill>
                <a:latin typeface="Amatic" panose="02000803000000000000" pitchFamily="2" charset="0"/>
              </a:rPr>
              <a:t>Turning engines off outside school</a:t>
            </a:r>
          </a:p>
          <a:p>
            <a:r>
              <a:rPr lang="en-GB" sz="9600" b="1" dirty="0">
                <a:solidFill>
                  <a:schemeClr val="bg1"/>
                </a:solidFill>
                <a:latin typeface="Amatic" panose="02000803000000000000" pitchFamily="2" charset="0"/>
              </a:rPr>
              <a:t>Travelling with friends</a:t>
            </a:r>
          </a:p>
          <a:p>
            <a:pPr marL="0" indent="0">
              <a:buNone/>
            </a:pPr>
            <a:endParaRPr lang="en-GB" sz="7000" dirty="0">
              <a:solidFill>
                <a:srgbClr val="CCFF33"/>
              </a:solidFill>
              <a:latin typeface="Amatic" panose="02000803000000000000" pitchFamily="2" charset="0"/>
            </a:endParaRPr>
          </a:p>
          <a:p>
            <a:pPr marL="0" indent="0">
              <a:buNone/>
            </a:pPr>
            <a:endParaRPr lang="en-GB" sz="7000" dirty="0">
              <a:solidFill>
                <a:srgbClr val="CCFF33"/>
              </a:solidFill>
              <a:latin typeface="Amatic" panose="02000803000000000000" pitchFamily="2" charset="0"/>
            </a:endParaRPr>
          </a:p>
          <a:p>
            <a:endParaRPr lang="en-GB" sz="7000" dirty="0">
              <a:solidFill>
                <a:srgbClr val="CCFF33"/>
              </a:solidFill>
              <a:latin typeface="Amatic" panose="02000803000000000000" pitchFamily="2"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32305" y="5805264"/>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7" name="Explosion 1 6"/>
          <p:cNvSpPr/>
          <p:nvPr/>
        </p:nvSpPr>
        <p:spPr>
          <a:xfrm>
            <a:off x="6452634" y="4546079"/>
            <a:ext cx="2868866" cy="2518370"/>
          </a:xfrm>
          <a:prstGeom prst="irregularSeal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6733283" y="5301208"/>
            <a:ext cx="1944216" cy="1938992"/>
          </a:xfrm>
          <a:prstGeom prst="rect">
            <a:avLst/>
          </a:prstGeom>
          <a:noFill/>
        </p:spPr>
        <p:txBody>
          <a:bodyPr wrap="square" rtlCol="0">
            <a:spAutoFit/>
          </a:bodyPr>
          <a:lstStyle/>
          <a:p>
            <a:pPr algn="ctr"/>
            <a:r>
              <a:rPr lang="en-GB" sz="4000" dirty="0">
                <a:solidFill>
                  <a:schemeClr val="bg1"/>
                </a:solidFill>
                <a:latin typeface="Amatic" panose="02000803000000000000" pitchFamily="2" charset="0"/>
              </a:rPr>
              <a:t>…BE CREATIVE!</a:t>
            </a:r>
            <a:endParaRPr lang="en-GB" sz="4000" dirty="0">
              <a:solidFill>
                <a:schemeClr val="bg1"/>
              </a:solidFill>
              <a:latin typeface="Amatic" panose="02000803000000000000" pitchFamily="2" charset="0"/>
            </a:endParaRPr>
          </a:p>
        </p:txBody>
      </p:sp>
    </p:spTree>
    <p:extLst>
      <p:ext uri="{BB962C8B-B14F-4D97-AF65-F5344CB8AC3E}">
        <p14:creationId xmlns:p14="http://schemas.microsoft.com/office/powerpoint/2010/main" val="892980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AutoShape 2" descr="Image result for volcano picture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2" name="Rectangle 11"/>
          <p:cNvSpPr/>
          <p:nvPr/>
        </p:nvSpPr>
        <p:spPr>
          <a:xfrm>
            <a:off x="1843198" y="279440"/>
            <a:ext cx="8640959" cy="1323439"/>
          </a:xfrm>
          <a:prstGeom prst="rect">
            <a:avLst/>
          </a:prstGeom>
        </p:spPr>
        <p:txBody>
          <a:bodyPr wrap="square">
            <a:spAutoFit/>
          </a:bodyPr>
          <a:lstStyle/>
          <a:p>
            <a:pPr algn="ctr"/>
            <a:r>
              <a:rPr lang="en-GB" sz="8000" b="1" dirty="0">
                <a:solidFill>
                  <a:srgbClr val="1F497D">
                    <a:lumMod val="60000"/>
                    <a:lumOff val="40000"/>
                  </a:srgbClr>
                </a:solidFill>
                <a:latin typeface="Amatic" panose="02000803000000000000" pitchFamily="2" charset="0"/>
              </a:rPr>
              <a:t>PRIZES! </a:t>
            </a:r>
          </a:p>
        </p:txBody>
      </p:sp>
      <p:sp>
        <p:nvSpPr>
          <p:cNvPr id="13" name="Rectangle 12"/>
          <p:cNvSpPr/>
          <p:nvPr/>
        </p:nvSpPr>
        <p:spPr>
          <a:xfrm>
            <a:off x="1984375" y="1580917"/>
            <a:ext cx="8352928" cy="2554545"/>
          </a:xfrm>
          <a:prstGeom prst="rect">
            <a:avLst/>
          </a:prstGeom>
        </p:spPr>
        <p:txBody>
          <a:bodyPr wrap="square">
            <a:spAutoFit/>
          </a:bodyPr>
          <a:lstStyle/>
          <a:p>
            <a:pPr algn="ctr"/>
            <a:r>
              <a:rPr lang="en-GB" sz="4000" b="1" dirty="0">
                <a:solidFill>
                  <a:srgbClr val="1F497D"/>
                </a:solidFill>
                <a:latin typeface="Amatic" panose="02000803000000000000" pitchFamily="2" charset="0"/>
              </a:rPr>
              <a:t>        The winning design from each borough will be made in to a real banner and put up outside your school! </a:t>
            </a:r>
          </a:p>
        </p:txBody>
      </p:sp>
      <p:sp>
        <p:nvSpPr>
          <p:cNvPr id="14" name="Rectangle 13"/>
          <p:cNvSpPr/>
          <p:nvPr/>
        </p:nvSpPr>
        <p:spPr>
          <a:xfrm>
            <a:off x="1684441" y="3045419"/>
            <a:ext cx="8678316" cy="3046988"/>
          </a:xfrm>
          <a:prstGeom prst="rect">
            <a:avLst/>
          </a:prstGeom>
        </p:spPr>
        <p:txBody>
          <a:bodyPr wrap="square">
            <a:spAutoFit/>
          </a:bodyPr>
          <a:lstStyle/>
          <a:p>
            <a:pPr algn="ctr"/>
            <a:r>
              <a:rPr lang="en-GB" sz="4800" b="1" dirty="0">
                <a:solidFill>
                  <a:srgbClr val="7030A0"/>
                </a:solidFill>
                <a:latin typeface="Amatic" panose="02000803000000000000" pitchFamily="2" charset="0"/>
              </a:rPr>
              <a:t>The person who creates the best design in London will get a brand new bike for </a:t>
            </a:r>
            <a:r>
              <a:rPr lang="en-GB" sz="4800" b="1">
                <a:solidFill>
                  <a:srgbClr val="7030A0"/>
                </a:solidFill>
                <a:latin typeface="Amatic" panose="02000803000000000000" pitchFamily="2" charset="0"/>
              </a:rPr>
              <a:t>their school! </a:t>
            </a:r>
            <a:endParaRPr lang="en-GB" sz="4800" b="1" dirty="0">
              <a:solidFill>
                <a:srgbClr val="7030A0"/>
              </a:solidFill>
              <a:latin typeface="Amatic" panose="02000803000000000000" pitchFamily="2" charset="0"/>
            </a:endParaRPr>
          </a:p>
        </p:txBody>
      </p:sp>
      <p:sp>
        <p:nvSpPr>
          <p:cNvPr id="17" name="Rectangle 16"/>
          <p:cNvSpPr/>
          <p:nvPr/>
        </p:nvSpPr>
        <p:spPr>
          <a:xfrm>
            <a:off x="4024119" y="5038894"/>
            <a:ext cx="6350123" cy="1200329"/>
          </a:xfrm>
          <a:prstGeom prst="rect">
            <a:avLst/>
          </a:prstGeom>
        </p:spPr>
        <p:txBody>
          <a:bodyPr wrap="square">
            <a:spAutoFit/>
          </a:bodyPr>
          <a:lstStyle/>
          <a:p>
            <a:pPr algn="ctr"/>
            <a:r>
              <a:rPr lang="en-GB" sz="3600" b="1" dirty="0">
                <a:solidFill>
                  <a:srgbClr val="1F497D">
                    <a:lumMod val="60000"/>
                    <a:lumOff val="40000"/>
                  </a:srgbClr>
                </a:solidFill>
                <a:latin typeface="Amatic" panose="02000803000000000000" pitchFamily="2" charset="0"/>
              </a:rPr>
              <a:t>The winner from each school will receive </a:t>
            </a:r>
            <a:r>
              <a:rPr lang="en-GB" sz="3600" b="1">
                <a:solidFill>
                  <a:srgbClr val="1F497D">
                    <a:lumMod val="60000"/>
                    <a:lumOff val="40000"/>
                  </a:srgbClr>
                </a:solidFill>
                <a:latin typeface="Amatic" panose="02000803000000000000" pitchFamily="2" charset="0"/>
              </a:rPr>
              <a:t>a certificate</a:t>
            </a:r>
            <a:endParaRPr lang="en-GB" sz="3600" b="1" dirty="0">
              <a:solidFill>
                <a:srgbClr val="1F497D">
                  <a:lumMod val="60000"/>
                  <a:lumOff val="40000"/>
                </a:srgbClr>
              </a:solidFill>
              <a:latin typeface="Amatic" panose="02000803000000000000" pitchFamily="2" charset="0"/>
            </a:endParaRPr>
          </a:p>
        </p:txBody>
      </p: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760297" y="5877272"/>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5315892"/>
            <a:ext cx="2339752" cy="1542109"/>
          </a:xfrm>
          <a:prstGeom prst="rect">
            <a:avLst/>
          </a:prstGeom>
        </p:spPr>
      </p:pic>
    </p:spTree>
    <p:extLst>
      <p:ext uri="{BB962C8B-B14F-4D97-AF65-F5344CB8AC3E}">
        <p14:creationId xmlns:p14="http://schemas.microsoft.com/office/powerpoint/2010/main" val="34701928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TextBox 3"/>
          <p:cNvSpPr txBox="1"/>
          <p:nvPr/>
        </p:nvSpPr>
        <p:spPr>
          <a:xfrm>
            <a:off x="4583832" y="4509120"/>
            <a:ext cx="6084168" cy="4832092"/>
          </a:xfrm>
          <a:prstGeom prst="rect">
            <a:avLst/>
          </a:prstGeom>
          <a:solidFill>
            <a:schemeClr val="accent1">
              <a:lumMod val="50000"/>
              <a:alpha val="82000"/>
            </a:schemeClr>
          </a:solidFill>
        </p:spPr>
        <p:txBody>
          <a:bodyPr wrap="square" rtlCol="0">
            <a:spAutoFit/>
          </a:bodyPr>
          <a:lstStyle/>
          <a:p>
            <a:pPr algn="ctr"/>
            <a:r>
              <a:rPr lang="en-GB" sz="6600" dirty="0">
                <a:solidFill>
                  <a:srgbClr val="FFFF00"/>
                </a:solidFill>
                <a:latin typeface="Amatic" panose="02000803000000000000" pitchFamily="2" charset="0"/>
              </a:rPr>
              <a:t>The last day to enter is Friday14th February</a:t>
            </a:r>
          </a:p>
          <a:p>
            <a:endParaRPr lang="en-GB" sz="4400" dirty="0">
              <a:latin typeface="Amatic" panose="02000803000000000000" pitchFamily="2" charset="0"/>
            </a:endParaRPr>
          </a:p>
        </p:txBody>
      </p:sp>
    </p:spTree>
    <p:extLst>
      <p:ext uri="{BB962C8B-B14F-4D97-AF65-F5344CB8AC3E}">
        <p14:creationId xmlns:p14="http://schemas.microsoft.com/office/powerpoint/2010/main" val="303218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AutoShape 2" descr="Image result for volcano picture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Rectangle 11"/>
          <p:cNvSpPr/>
          <p:nvPr/>
        </p:nvSpPr>
        <p:spPr>
          <a:xfrm>
            <a:off x="288063" y="376568"/>
            <a:ext cx="8640959" cy="2123658"/>
          </a:xfrm>
          <a:prstGeom prst="rect">
            <a:avLst/>
          </a:prstGeom>
        </p:spPr>
        <p:txBody>
          <a:bodyPr wrap="square">
            <a:spAutoFit/>
          </a:bodyPr>
          <a:lstStyle/>
          <a:p>
            <a:pPr algn="ctr"/>
            <a:r>
              <a:rPr lang="en-GB" sz="6600" b="1" dirty="0">
                <a:solidFill>
                  <a:schemeClr val="tx2">
                    <a:lumMod val="60000"/>
                    <a:lumOff val="40000"/>
                  </a:schemeClr>
                </a:solidFill>
                <a:latin typeface="Amatic" panose="02000803000000000000" pitchFamily="2" charset="0"/>
              </a:rPr>
              <a:t>Your design could be here!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1976" y="2195064"/>
            <a:ext cx="3759969" cy="238016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1162" y="4177463"/>
            <a:ext cx="3634763" cy="363476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9937" y="1772816"/>
            <a:ext cx="5484101" cy="4113076"/>
          </a:xfrm>
          <a:prstGeom prst="rect">
            <a:avLst/>
          </a:prstGeom>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760297" y="5994843"/>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249881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04" y="-99392"/>
            <a:ext cx="7179270" cy="4777897"/>
          </a:xfrm>
          <a:prstGeom prst="rect">
            <a:avLst/>
          </a:prstGeom>
        </p:spPr>
      </p:pic>
      <p:sp>
        <p:nvSpPr>
          <p:cNvPr id="2" name="TextBox 1"/>
          <p:cNvSpPr txBox="1"/>
          <p:nvPr/>
        </p:nvSpPr>
        <p:spPr>
          <a:xfrm>
            <a:off x="4367809" y="1556792"/>
            <a:ext cx="184731" cy="369332"/>
          </a:xfrm>
          <a:prstGeom prst="rect">
            <a:avLst/>
          </a:prstGeom>
          <a:noFill/>
        </p:spPr>
        <p:txBody>
          <a:bodyPr wrap="none" rtlCol="0">
            <a:spAutoFit/>
          </a:bodyPr>
          <a:lstStyle/>
          <a:p>
            <a:endParaRPr lang="en-GB" dirty="0"/>
          </a:p>
        </p:txBody>
      </p:sp>
      <p:sp>
        <p:nvSpPr>
          <p:cNvPr id="13" name="Rectangle 12"/>
          <p:cNvSpPr/>
          <p:nvPr/>
        </p:nvSpPr>
        <p:spPr>
          <a:xfrm>
            <a:off x="983433" y="1412777"/>
            <a:ext cx="8640959" cy="2800767"/>
          </a:xfrm>
          <a:prstGeom prst="rect">
            <a:avLst/>
          </a:prstGeom>
        </p:spPr>
        <p:txBody>
          <a:bodyPr wrap="square">
            <a:spAutoFit/>
          </a:bodyPr>
          <a:lstStyle/>
          <a:p>
            <a:pPr algn="ctr"/>
            <a:r>
              <a:rPr lang="en-GB" sz="8800" b="1" dirty="0">
                <a:solidFill>
                  <a:schemeClr val="tx2">
                    <a:lumMod val="50000"/>
                  </a:schemeClr>
                </a:solidFill>
                <a:latin typeface="Amatic" panose="02000803000000000000" pitchFamily="2" charset="0"/>
              </a:rPr>
              <a:t>What is air pollution?</a:t>
            </a:r>
            <a:endParaRPr lang="en-GB" sz="8800" b="1" dirty="0">
              <a:solidFill>
                <a:schemeClr val="tx2">
                  <a:lumMod val="50000"/>
                </a:schemeClr>
              </a:solidFill>
              <a:latin typeface="Amatic" panose="02000803000000000000" pitchFamily="2" charset="0"/>
            </a:endParaRP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760297" y="5877272"/>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718465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val Callout 2"/>
          <p:cNvSpPr/>
          <p:nvPr/>
        </p:nvSpPr>
        <p:spPr>
          <a:xfrm>
            <a:off x="2034804" y="395236"/>
            <a:ext cx="7560840" cy="4710983"/>
          </a:xfrm>
          <a:prstGeom prst="wedgeEllipseCallou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2" name="TextBox 1"/>
          <p:cNvSpPr txBox="1"/>
          <p:nvPr/>
        </p:nvSpPr>
        <p:spPr>
          <a:xfrm>
            <a:off x="4367809" y="1556792"/>
            <a:ext cx="184731" cy="369332"/>
          </a:xfrm>
          <a:prstGeom prst="rect">
            <a:avLst/>
          </a:prstGeom>
          <a:noFill/>
        </p:spPr>
        <p:txBody>
          <a:bodyPr wrap="none" rtlCol="0">
            <a:spAutoFit/>
          </a:bodyPr>
          <a:lstStyle/>
          <a:p>
            <a:endParaRPr lang="en-GB" dirty="0"/>
          </a:p>
        </p:txBody>
      </p:sp>
      <p:sp>
        <p:nvSpPr>
          <p:cNvPr id="8" name="TextBox 3"/>
          <p:cNvSpPr txBox="1">
            <a:spLocks noChangeArrowheads="1"/>
          </p:cNvSpPr>
          <p:nvPr/>
        </p:nvSpPr>
        <p:spPr bwMode="auto">
          <a:xfrm>
            <a:off x="3143672" y="1235655"/>
            <a:ext cx="6111777"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400" dirty="0">
                <a:ln w="0"/>
                <a:effectLst>
                  <a:outerShdw blurRad="38100" dist="19050" dir="2700000" algn="tl" rotWithShape="0">
                    <a:schemeClr val="dk1">
                      <a:alpha val="40000"/>
                    </a:schemeClr>
                  </a:outerShdw>
                </a:effectLst>
                <a:latin typeface="Amatic" panose="02000803000000000000" pitchFamily="2" charset="0"/>
              </a:rPr>
              <a:t>Air pollution </a:t>
            </a:r>
            <a:r>
              <a:rPr lang="en-GB" altLang="en-US" sz="4400" dirty="0">
                <a:ln w="0"/>
                <a:effectLst>
                  <a:outerShdw blurRad="38100" dist="19050" dir="2700000" algn="tl" rotWithShape="0">
                    <a:schemeClr val="dk1">
                      <a:alpha val="40000"/>
                    </a:schemeClr>
                  </a:outerShdw>
                </a:effectLst>
                <a:latin typeface="Amatic" panose="02000803000000000000" pitchFamily="2" charset="0"/>
              </a:rPr>
              <a:t>is </a:t>
            </a:r>
            <a:r>
              <a:rPr lang="en-GB" altLang="en-US" sz="4400" dirty="0">
                <a:ln w="0"/>
                <a:effectLst>
                  <a:outerShdw blurRad="38100" dist="19050" dir="2700000" algn="tl" rotWithShape="0">
                    <a:schemeClr val="dk1">
                      <a:alpha val="40000"/>
                    </a:schemeClr>
                  </a:outerShdw>
                </a:effectLst>
                <a:latin typeface="Amatic" panose="02000803000000000000" pitchFamily="2" charset="0"/>
              </a:rPr>
              <a:t>g</a:t>
            </a:r>
            <a:r>
              <a:rPr lang="en-GB" altLang="en-US" sz="4400" dirty="0">
                <a:ln w="0"/>
                <a:effectLst>
                  <a:outerShdw blurRad="38100" dist="19050" dir="2700000" algn="tl" rotWithShape="0">
                    <a:schemeClr val="dk1">
                      <a:alpha val="40000"/>
                    </a:schemeClr>
                  </a:outerShdw>
                </a:effectLst>
                <a:latin typeface="Amatic" panose="02000803000000000000" pitchFamily="2" charset="0"/>
              </a:rPr>
              <a:t>as, </a:t>
            </a:r>
            <a:r>
              <a:rPr lang="en-GB" altLang="en-US" sz="4400" dirty="0">
                <a:ln w="0"/>
                <a:effectLst>
                  <a:outerShdw blurRad="38100" dist="19050" dir="2700000" algn="tl" rotWithShape="0">
                    <a:schemeClr val="dk1">
                      <a:alpha val="40000"/>
                    </a:schemeClr>
                  </a:outerShdw>
                </a:effectLst>
                <a:latin typeface="Amatic" panose="02000803000000000000" pitchFamily="2" charset="0"/>
              </a:rPr>
              <a:t>dust, fumes (smoke) and smells that are harmful to people, animals and plants.</a:t>
            </a:r>
          </a:p>
          <a:p>
            <a:pPr eaLnBrk="1" hangingPunct="1">
              <a:spcBef>
                <a:spcPct val="0"/>
              </a:spcBef>
              <a:buFontTx/>
              <a:buNone/>
            </a:pPr>
            <a:endParaRPr lang="en-GB" altLang="en-US" sz="1100" b="1" dirty="0">
              <a:solidFill>
                <a:schemeClr val="tx2"/>
              </a:solidFill>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760297" y="5877272"/>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988872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579312">
            <a:off x="5998489" y="246982"/>
            <a:ext cx="5367814" cy="2384931"/>
          </a:xfrm>
          <a:prstGeom prst="rect">
            <a:avLst/>
          </a:prstGeom>
        </p:spPr>
      </p:pic>
      <p:pic>
        <p:nvPicPr>
          <p:cNvPr id="7" name="Picture 6"/>
          <p:cNvPicPr>
            <a:picLocks noChangeAspect="1"/>
          </p:cNvPicPr>
          <p:nvPr/>
        </p:nvPicPr>
        <p:blipFill>
          <a:blip r:embed="rId4"/>
          <a:stretch>
            <a:fillRect/>
          </a:stretch>
        </p:blipFill>
        <p:spPr>
          <a:xfrm>
            <a:off x="1804059" y="1822082"/>
            <a:ext cx="5578022" cy="4221948"/>
          </a:xfrm>
          <a:prstGeom prst="rect">
            <a:avLst/>
          </a:prstGeom>
        </p:spPr>
      </p:pic>
      <p:pic>
        <p:nvPicPr>
          <p:cNvPr id="4" name="Picture 3"/>
          <p:cNvPicPr>
            <a:picLocks noChangeAspect="1"/>
          </p:cNvPicPr>
          <p:nvPr/>
        </p:nvPicPr>
        <p:blipFill>
          <a:blip r:embed="rId5"/>
          <a:stretch>
            <a:fillRect/>
          </a:stretch>
        </p:blipFill>
        <p:spPr>
          <a:xfrm rot="691675">
            <a:off x="6055871" y="4662698"/>
            <a:ext cx="4107803" cy="2017131"/>
          </a:xfrm>
          <a:prstGeom prst="rect">
            <a:avLst/>
          </a:prstGeom>
        </p:spPr>
      </p:pic>
      <p:sp>
        <p:nvSpPr>
          <p:cNvPr id="2" name="Rectangle 1"/>
          <p:cNvSpPr/>
          <p:nvPr/>
        </p:nvSpPr>
        <p:spPr>
          <a:xfrm>
            <a:off x="1804060" y="-22160"/>
            <a:ext cx="4032449" cy="1938992"/>
          </a:xfrm>
          <a:prstGeom prst="rect">
            <a:avLst/>
          </a:prstGeom>
        </p:spPr>
        <p:txBody>
          <a:bodyPr wrap="square">
            <a:spAutoFit/>
          </a:bodyPr>
          <a:lstStyle/>
          <a:p>
            <a:pPr algn="ctr"/>
            <a:r>
              <a:rPr lang="en-GB" sz="6000" b="1" dirty="0">
                <a:solidFill>
                  <a:schemeClr val="tx2"/>
                </a:solidFill>
                <a:latin typeface="Amatic" panose="02000803000000000000" pitchFamily="2" charset="0"/>
              </a:rPr>
              <a:t>It’s big news!</a:t>
            </a:r>
            <a:endParaRPr lang="en-GB" sz="6000" b="1" dirty="0">
              <a:solidFill>
                <a:schemeClr val="tx2"/>
              </a:solidFill>
              <a:latin typeface="Amatic" panose="02000803000000000000" pitchFamily="2"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60828">
            <a:off x="6932484" y="2556867"/>
            <a:ext cx="3559062" cy="2373894"/>
          </a:xfrm>
          <a:prstGeom prst="rect">
            <a:avLst/>
          </a:prstGeom>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847529" y="6052130"/>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591905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3468" y="332657"/>
            <a:ext cx="9265100" cy="6166043"/>
          </a:xfrm>
          <a:prstGeom prst="rect">
            <a:avLst/>
          </a:prstGeom>
        </p:spPr>
      </p:pic>
      <p:sp>
        <p:nvSpPr>
          <p:cNvPr id="6" name="Rectangle 5"/>
          <p:cNvSpPr/>
          <p:nvPr/>
        </p:nvSpPr>
        <p:spPr>
          <a:xfrm>
            <a:off x="2495600" y="1700809"/>
            <a:ext cx="7632849" cy="4524315"/>
          </a:xfrm>
          <a:prstGeom prst="rect">
            <a:avLst/>
          </a:prstGeom>
        </p:spPr>
        <p:txBody>
          <a:bodyPr wrap="square">
            <a:spAutoFit/>
          </a:bodyPr>
          <a:lstStyle/>
          <a:p>
            <a:pPr algn="ctr"/>
            <a:r>
              <a:rPr lang="en-GB" sz="9600" b="1" dirty="0">
                <a:solidFill>
                  <a:schemeClr val="tx2"/>
                </a:solidFill>
                <a:latin typeface="Amatic" panose="02000803000000000000" pitchFamily="2" charset="0"/>
              </a:rPr>
              <a:t>Where does air pollution come from?</a:t>
            </a:r>
            <a:endParaRPr lang="en-GB" sz="9600" b="1" dirty="0">
              <a:solidFill>
                <a:schemeClr val="tx2"/>
              </a:solidFill>
              <a:latin typeface="Amatic" panose="02000803000000000000" pitchFamily="2" charset="0"/>
            </a:endParaRP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976321" y="6093296"/>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90564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376515" y="2852937"/>
            <a:ext cx="1202942" cy="804861"/>
          </a:xfrm>
        </p:spPr>
        <p:txBody>
          <a:bodyPr>
            <a:normAutofit fontScale="62500" lnSpcReduction="20000"/>
          </a:bodyPr>
          <a:lstStyle/>
          <a:p>
            <a:pPr marL="0" indent="0">
              <a:buNone/>
            </a:pPr>
            <a:r>
              <a:rPr lang="en-GB" sz="4400" dirty="0">
                <a:solidFill>
                  <a:schemeClr val="bg1"/>
                </a:solidFill>
                <a:latin typeface="Amatic" panose="02000803000000000000" pitchFamily="2" charset="0"/>
              </a:rPr>
              <a:t>Traffic</a:t>
            </a:r>
          </a:p>
          <a:p>
            <a:pPr marL="0" indent="0">
              <a:buNone/>
            </a:pPr>
            <a:endParaRPr lang="en-GB" sz="2800" dirty="0">
              <a:solidFill>
                <a:schemeClr val="tx2"/>
              </a:solidFill>
            </a:endParaRPr>
          </a:p>
          <a:p>
            <a:endParaRPr lang="en-GB" dirty="0"/>
          </a:p>
        </p:txBody>
      </p:sp>
      <p:sp>
        <p:nvSpPr>
          <p:cNvPr id="4" name="AutoShape 2" descr="Image result for firework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p:nvSpPr>
        <p:spPr>
          <a:xfrm>
            <a:off x="335361" y="251121"/>
            <a:ext cx="10081120" cy="830997"/>
          </a:xfrm>
          <a:prstGeom prst="rect">
            <a:avLst/>
          </a:prstGeom>
          <a:noFill/>
        </p:spPr>
        <p:txBody>
          <a:bodyPr wrap="square" rtlCol="0">
            <a:spAutoFit/>
          </a:bodyPr>
          <a:lstStyle/>
          <a:p>
            <a:r>
              <a:rPr lang="en-GB" sz="4800" b="1" dirty="0">
                <a:solidFill>
                  <a:schemeClr val="tx2"/>
                </a:solidFill>
                <a:latin typeface="Amatic" panose="02000803000000000000" pitchFamily="2" charset="0"/>
              </a:rPr>
              <a:t>In London, most air pollution comes from:</a:t>
            </a:r>
            <a:endParaRPr lang="en-GB" sz="4800" b="1" dirty="0">
              <a:solidFill>
                <a:schemeClr val="tx2"/>
              </a:solidFill>
              <a:latin typeface="Amatic" panose="02000803000000000000" pitchFamily="2" charset="0"/>
            </a:endParaRPr>
          </a:p>
        </p:txBody>
      </p:sp>
      <p:sp>
        <p:nvSpPr>
          <p:cNvPr id="7" name="TextBox 6"/>
          <p:cNvSpPr txBox="1"/>
          <p:nvPr/>
        </p:nvSpPr>
        <p:spPr>
          <a:xfrm>
            <a:off x="4989956" y="5682528"/>
            <a:ext cx="2478939" cy="830997"/>
          </a:xfrm>
          <a:prstGeom prst="rect">
            <a:avLst/>
          </a:prstGeom>
          <a:noFill/>
        </p:spPr>
        <p:txBody>
          <a:bodyPr wrap="square" rtlCol="0">
            <a:spAutoFit/>
          </a:bodyPr>
          <a:lstStyle/>
          <a:p>
            <a:r>
              <a:rPr lang="en-GB" sz="4800" dirty="0">
                <a:solidFill>
                  <a:schemeClr val="bg1"/>
                </a:solidFill>
                <a:latin typeface="Amatic" panose="02000803000000000000" pitchFamily="2" charset="0"/>
              </a:rPr>
              <a:t>Heating</a:t>
            </a:r>
            <a:endParaRPr lang="en-GB" sz="2800" b="1" dirty="0">
              <a:solidFill>
                <a:schemeClr val="bg1"/>
              </a:solidFill>
              <a:latin typeface="Amatic" panose="02000803000000000000" pitchFamily="2" charset="0"/>
            </a:endParaRPr>
          </a:p>
        </p:txBody>
      </p:sp>
      <p:sp>
        <p:nvSpPr>
          <p:cNvPr id="13" name="TextBox 12"/>
          <p:cNvSpPr txBox="1"/>
          <p:nvPr/>
        </p:nvSpPr>
        <p:spPr>
          <a:xfrm>
            <a:off x="1487488" y="4945325"/>
            <a:ext cx="3246199" cy="769441"/>
          </a:xfrm>
          <a:prstGeom prst="rect">
            <a:avLst/>
          </a:prstGeom>
          <a:noFill/>
        </p:spPr>
        <p:txBody>
          <a:bodyPr wrap="square" rtlCol="0">
            <a:spAutoFit/>
          </a:bodyPr>
          <a:lstStyle/>
          <a:p>
            <a:r>
              <a:rPr lang="en-GB" sz="4400" dirty="0">
                <a:solidFill>
                  <a:schemeClr val="bg1"/>
                </a:solidFill>
                <a:latin typeface="Amatic" panose="02000803000000000000" pitchFamily="2" charset="0"/>
              </a:rPr>
              <a:t>Construction</a:t>
            </a:r>
            <a:endParaRPr lang="en-GB" sz="2400" b="1" dirty="0">
              <a:solidFill>
                <a:schemeClr val="bg1"/>
              </a:solidFill>
              <a:latin typeface="Amatic" panose="02000803000000000000" pitchFamily="2" charset="0"/>
            </a:endParaRPr>
          </a:p>
        </p:txBody>
      </p:sp>
      <p:pic>
        <p:nvPicPr>
          <p:cNvPr id="5" name="Picture 4"/>
          <p:cNvPicPr>
            <a:picLocks noChangeAspect="1"/>
          </p:cNvPicPr>
          <p:nvPr/>
        </p:nvPicPr>
        <p:blipFill>
          <a:blip r:embed="rId3"/>
          <a:stretch>
            <a:fillRect/>
          </a:stretch>
        </p:blipFill>
        <p:spPr>
          <a:xfrm>
            <a:off x="1948668" y="1469812"/>
            <a:ext cx="4435365" cy="2862598"/>
          </a:xfrm>
          <a:prstGeom prst="rect">
            <a:avLst/>
          </a:prstGeom>
        </p:spPr>
      </p:pic>
      <p:cxnSp>
        <p:nvCxnSpPr>
          <p:cNvPr id="9" name="Straight Arrow Connector 8"/>
          <p:cNvCxnSpPr>
            <a:stCxn id="3" idx="1"/>
          </p:cNvCxnSpPr>
          <p:nvPr/>
        </p:nvCxnSpPr>
        <p:spPr>
          <a:xfrm flipH="1" flipV="1">
            <a:off x="6096001" y="2996953"/>
            <a:ext cx="1280515" cy="25841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stretch>
            <a:fillRect/>
          </a:stretch>
        </p:blipFill>
        <p:spPr>
          <a:xfrm rot="4471010">
            <a:off x="2623065" y="4143054"/>
            <a:ext cx="1248769" cy="317767"/>
          </a:xfrm>
          <a:prstGeom prst="rect">
            <a:avLst/>
          </a:prstGeom>
        </p:spPr>
      </p:pic>
      <p:pic>
        <p:nvPicPr>
          <p:cNvPr id="12" name="Picture 11"/>
          <p:cNvPicPr>
            <a:picLocks noChangeAspect="1"/>
          </p:cNvPicPr>
          <p:nvPr/>
        </p:nvPicPr>
        <p:blipFill>
          <a:blip r:embed="rId5"/>
          <a:stretch>
            <a:fillRect/>
          </a:stretch>
        </p:blipFill>
        <p:spPr>
          <a:xfrm>
            <a:off x="7248128" y="4749670"/>
            <a:ext cx="3010442" cy="1694449"/>
          </a:xfrm>
          <a:prstGeom prst="rect">
            <a:avLst/>
          </a:prstGeom>
        </p:spPr>
      </p:pic>
      <p:pic>
        <p:nvPicPr>
          <p:cNvPr id="17" name="Picture 16"/>
          <p:cNvPicPr>
            <a:picLocks noChangeAspect="1"/>
          </p:cNvPicPr>
          <p:nvPr/>
        </p:nvPicPr>
        <p:blipFill>
          <a:blip r:embed="rId4"/>
          <a:stretch>
            <a:fillRect/>
          </a:stretch>
        </p:blipFill>
        <p:spPr>
          <a:xfrm rot="8410103">
            <a:off x="6972844" y="6027977"/>
            <a:ext cx="550569" cy="140100"/>
          </a:xfrm>
          <a:prstGeom prst="rect">
            <a:avLst/>
          </a:prstGeom>
        </p:spPr>
      </p:pic>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712421" y="5877268"/>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709042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4" name="Picture 20" descr="Image result for chemicals air pollu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9878" y="7532584"/>
            <a:ext cx="835391" cy="5279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Image result for facto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990" y="1452416"/>
            <a:ext cx="3731981" cy="28922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firewor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2104" y="4797153"/>
            <a:ext cx="3024866" cy="13540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32498" y="406916"/>
            <a:ext cx="8239967" cy="1938992"/>
          </a:xfrm>
          <a:prstGeom prst="rect">
            <a:avLst/>
          </a:prstGeom>
          <a:noFill/>
        </p:spPr>
        <p:txBody>
          <a:bodyPr wrap="square" rtlCol="0">
            <a:spAutoFit/>
          </a:bodyPr>
          <a:lstStyle/>
          <a:p>
            <a:r>
              <a:rPr lang="en-GB" sz="6000" b="1" dirty="0">
                <a:solidFill>
                  <a:schemeClr val="bg1"/>
                </a:solidFill>
                <a:latin typeface="Amatic" panose="02000803000000000000" pitchFamily="2" charset="0"/>
              </a:rPr>
              <a:t>But it can also come from…</a:t>
            </a:r>
            <a:endParaRPr lang="en-GB" sz="6000" b="1" dirty="0">
              <a:solidFill>
                <a:schemeClr val="bg1"/>
              </a:solidFill>
              <a:latin typeface="Amatic" panose="02000803000000000000" pitchFamily="2" charset="0"/>
            </a:endParaRPr>
          </a:p>
        </p:txBody>
      </p:sp>
      <p:pic>
        <p:nvPicPr>
          <p:cNvPr id="1026" name="Picture 2" descr="Image result for volcano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1235" y="1452417"/>
            <a:ext cx="2716614" cy="15280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Image result for british agricul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4400" y="4344703"/>
            <a:ext cx="3458815" cy="23116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rubbis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3418" y="2783608"/>
            <a:ext cx="3068687" cy="16832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8747200" y="6021288"/>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184850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1991545" y="1700808"/>
            <a:ext cx="8294017" cy="3456384"/>
          </a:xfrm>
          <a:prstGeom prst="rect">
            <a:avLst/>
          </a:prstGeom>
          <a:solidFill>
            <a:schemeClr val="bg1">
              <a:lumMod val="9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95000"/>
                </a:schemeClr>
              </a:solidFill>
            </a:endParaRPr>
          </a:p>
        </p:txBody>
      </p:sp>
      <p:sp>
        <p:nvSpPr>
          <p:cNvPr id="6" name="Rectangle 5"/>
          <p:cNvSpPr/>
          <p:nvPr/>
        </p:nvSpPr>
        <p:spPr>
          <a:xfrm>
            <a:off x="1728567" y="2416820"/>
            <a:ext cx="8640959" cy="2308324"/>
          </a:xfrm>
          <a:prstGeom prst="rect">
            <a:avLst/>
          </a:prstGeom>
          <a:ln>
            <a:noFill/>
          </a:ln>
        </p:spPr>
        <p:txBody>
          <a:bodyPr wrap="square">
            <a:spAutoFit/>
          </a:bodyPr>
          <a:lstStyle/>
          <a:p>
            <a:pPr algn="ctr"/>
            <a:r>
              <a:rPr lang="en-GB" sz="7200" b="1" dirty="0">
                <a:solidFill>
                  <a:schemeClr val="tx2"/>
                </a:solidFill>
                <a:latin typeface="Amatic" panose="02000803000000000000" pitchFamily="2" charset="0"/>
              </a:rPr>
              <a:t>Why is air pollution bad for us?</a:t>
            </a:r>
            <a:endParaRPr lang="en-GB" sz="7200" b="1" dirty="0">
              <a:solidFill>
                <a:schemeClr val="tx2"/>
              </a:solidFill>
              <a:latin typeface="Amatic" panose="02000803000000000000" pitchFamily="2" charset="0"/>
            </a:endParaRP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760297" y="5877272"/>
            <a:ext cx="152526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436540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8181</TotalTime>
  <Words>905</Words>
  <Application>Microsoft Office PowerPoint</Application>
  <PresentationFormat>Widescreen</PresentationFormat>
  <Paragraphs>114</Paragraphs>
  <Slides>26</Slides>
  <Notes>20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Amatic</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Sparrow and the very smoggy city</vt:lpstr>
      <vt:lpstr>PowerPoint Presentation</vt:lpstr>
      <vt:lpstr>PowerPoint Presentation</vt:lpstr>
      <vt:lpstr>PowerPoint Presentation</vt:lpstr>
      <vt:lpstr>PowerPoint Presentation</vt:lpstr>
      <vt:lpstr>True or false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Sustrans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Vivienne Maginnis</dc:creator>
  <cp:lastModifiedBy>Altus Basson</cp:lastModifiedBy>
  <cp:revision>182</cp:revision>
  <dcterms:created xsi:type="dcterms:W3CDTF">2015-11-24T15:53:44Z</dcterms:created>
  <dcterms:modified xsi:type="dcterms:W3CDTF">2020-01-27T22:29:16Z</dcterms:modified>
</cp:coreProperties>
</file>